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8" r:id="rId2"/>
    <p:sldId id="262" r:id="rId3"/>
    <p:sldId id="269" r:id="rId4"/>
    <p:sldId id="289" r:id="rId5"/>
    <p:sldId id="291" r:id="rId6"/>
    <p:sldId id="292" r:id="rId7"/>
    <p:sldId id="296" r:id="rId8"/>
    <p:sldId id="270" r:id="rId9"/>
    <p:sldId id="281" r:id="rId10"/>
    <p:sldId id="298" r:id="rId11"/>
    <p:sldId id="285" r:id="rId12"/>
    <p:sldId id="293" r:id="rId13"/>
    <p:sldId id="300" r:id="rId14"/>
    <p:sldId id="301" r:id="rId15"/>
    <p:sldId id="302" r:id="rId16"/>
    <p:sldId id="274" r:id="rId17"/>
    <p:sldId id="275" r:id="rId18"/>
    <p:sldId id="276" r:id="rId19"/>
    <p:sldId id="277" r:id="rId20"/>
    <p:sldId id="278" r:id="rId21"/>
    <p:sldId id="280" r:id="rId22"/>
    <p:sldId id="279" r:id="rId23"/>
    <p:sldId id="294" r:id="rId24"/>
    <p:sldId id="295" r:id="rId25"/>
  </p:sldIdLst>
  <p:sldSz cx="9144000" cy="6858000" type="screen4x3"/>
  <p:notesSz cx="6858000" cy="9144000"/>
  <p:defaultTextStyle>
    <a:defPPr>
      <a:defRPr lang="fr-FR"/>
    </a:defPPr>
    <a:lvl1pPr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5pPr>
    <a:lvl6pPr marL="2286000" algn="l" defTabSz="914400" rtl="0" eaLnBrk="1" latinLnBrk="0" hangingPunct="1">
      <a:defRPr sz="1000" b="1" kern="1200">
        <a:solidFill>
          <a:schemeClr val="bg1"/>
        </a:solidFill>
        <a:latin typeface="Arial" panose="020B0604020202020204" pitchFamily="34" charset="0"/>
        <a:ea typeface="+mn-ea"/>
        <a:cs typeface="+mn-cs"/>
      </a:defRPr>
    </a:lvl6pPr>
    <a:lvl7pPr marL="2743200" algn="l" defTabSz="914400" rtl="0" eaLnBrk="1" latinLnBrk="0" hangingPunct="1">
      <a:defRPr sz="1000" b="1" kern="1200">
        <a:solidFill>
          <a:schemeClr val="bg1"/>
        </a:solidFill>
        <a:latin typeface="Arial" panose="020B0604020202020204" pitchFamily="34" charset="0"/>
        <a:ea typeface="+mn-ea"/>
        <a:cs typeface="+mn-cs"/>
      </a:defRPr>
    </a:lvl7pPr>
    <a:lvl8pPr marL="3200400" algn="l" defTabSz="914400" rtl="0" eaLnBrk="1" latinLnBrk="0" hangingPunct="1">
      <a:defRPr sz="1000" b="1" kern="1200">
        <a:solidFill>
          <a:schemeClr val="bg1"/>
        </a:solidFill>
        <a:latin typeface="Arial" panose="020B0604020202020204" pitchFamily="34" charset="0"/>
        <a:ea typeface="+mn-ea"/>
        <a:cs typeface="+mn-cs"/>
      </a:defRPr>
    </a:lvl8pPr>
    <a:lvl9pPr marL="3657600" algn="l" defTabSz="914400" rtl="0" eaLnBrk="1" latinLnBrk="0" hangingPunct="1">
      <a:defRPr sz="1000" b="1"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11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2F2"/>
    <a:srgbClr val="D4E3F7"/>
    <a:srgbClr val="DDDDDD"/>
    <a:srgbClr val="EAEAEA"/>
    <a:srgbClr val="96B8D6"/>
    <a:srgbClr val="B4CCE2"/>
    <a:srgbClr val="0067A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01" autoAdjust="0"/>
    <p:restoredTop sz="79137" autoAdjust="0"/>
  </p:normalViewPr>
  <p:slideViewPr>
    <p:cSldViewPr snapToGrid="0">
      <p:cViewPr varScale="1">
        <p:scale>
          <a:sx n="59" d="100"/>
          <a:sy n="59" d="100"/>
        </p:scale>
        <p:origin x="1992" y="60"/>
      </p:cViewPr>
      <p:guideLst>
        <p:guide orient="horz" pos="1680"/>
        <p:guide pos="115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b="0" smtClean="0">
                <a:solidFill>
                  <a:schemeClr val="tx1"/>
                </a:solidFill>
              </a:defRPr>
            </a:lvl1pPr>
          </a:lstStyle>
          <a:p>
            <a:pPr>
              <a:defRPr/>
            </a:pPr>
            <a:endParaRPr lang="en-GB" altLang="en-US"/>
          </a:p>
        </p:txBody>
      </p:sp>
      <p:sp>
        <p:nvSpPr>
          <p:cNvPr id="225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smtClean="0">
                <a:solidFill>
                  <a:schemeClr val="tx1"/>
                </a:solidFill>
              </a:defRPr>
            </a:lvl1pPr>
          </a:lstStyle>
          <a:p>
            <a:pPr>
              <a:defRPr/>
            </a:pPr>
            <a:endParaRPr lang="en-GB"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smtClean="0"/>
              <a:t>Click to edit Master text styles</a:t>
            </a:r>
          </a:p>
          <a:p>
            <a:pPr lvl="1"/>
            <a:r>
              <a:rPr lang="en-GB" altLang="en-US" noProof="0" smtClean="0"/>
              <a:t>Second level</a:t>
            </a:r>
          </a:p>
          <a:p>
            <a:pPr lvl="2"/>
            <a:r>
              <a:rPr lang="en-GB" altLang="en-US" noProof="0" smtClean="0"/>
              <a:t>Third level</a:t>
            </a:r>
          </a:p>
          <a:p>
            <a:pPr lvl="3"/>
            <a:r>
              <a:rPr lang="en-GB" altLang="en-US" noProof="0" smtClean="0"/>
              <a:t>Fourth level</a:t>
            </a:r>
          </a:p>
          <a:p>
            <a:pPr lvl="4"/>
            <a:r>
              <a:rPr lang="en-GB" altLang="en-US" noProof="0" smtClean="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b="0" smtClean="0">
                <a:solidFill>
                  <a:schemeClr val="tx1"/>
                </a:solidFill>
              </a:defRPr>
            </a:lvl1pPr>
          </a:lstStyle>
          <a:p>
            <a:pPr>
              <a:defRPr/>
            </a:pPr>
            <a:endParaRPr lang="en-GB" alt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defRPr>
            </a:lvl1pPr>
          </a:lstStyle>
          <a:p>
            <a:pPr>
              <a:defRPr/>
            </a:pPr>
            <a:fld id="{8EEEF6CB-C50F-488A-99E7-79215D4B1CC0}" type="slidenum">
              <a:rPr lang="en-GB" altLang="en-US"/>
              <a:pPr>
                <a:defRPr/>
              </a:pPr>
              <a:t>‹#›</a:t>
            </a:fld>
            <a:endParaRPr lang="en-GB" altLang="en-US"/>
          </a:p>
        </p:txBody>
      </p:sp>
    </p:spTree>
    <p:extLst>
      <p:ext uri="{BB962C8B-B14F-4D97-AF65-F5344CB8AC3E}">
        <p14:creationId xmlns:p14="http://schemas.microsoft.com/office/powerpoint/2010/main" val="26289866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D11F8D7-571E-4947-BB12-0CF48399898F}" type="slidenum">
              <a:rPr lang="en-GB" altLang="en-US" sz="1200" b="0">
                <a:solidFill>
                  <a:schemeClr val="tx1"/>
                </a:solidFill>
              </a:rPr>
              <a:pPr/>
              <a:t>1</a:t>
            </a:fld>
            <a:endParaRPr lang="en-GB" altLang="en-US" sz="1200" b="0">
              <a:solidFill>
                <a:schemeClr val="tx1"/>
              </a:solidFill>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r>
              <a:rPr lang="en-GB" altLang="en-US" dirty="0" smtClean="0"/>
              <a:t>This is what we</a:t>
            </a:r>
            <a:r>
              <a:rPr lang="en-GB" altLang="en-US" baseline="0" dirty="0" smtClean="0"/>
              <a:t>’ve done during this semester, build &amp; control a rolling robot</a:t>
            </a:r>
            <a:endParaRPr lang="en-GB" altLang="en-US" dirty="0" smtClean="0"/>
          </a:p>
        </p:txBody>
      </p:sp>
    </p:spTree>
    <p:extLst>
      <p:ext uri="{BB962C8B-B14F-4D97-AF65-F5344CB8AC3E}">
        <p14:creationId xmlns:p14="http://schemas.microsoft.com/office/powerpoint/2010/main" val="4038459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29508AE-7153-447B-A2CF-2AEB58E18853}" type="slidenum">
              <a:rPr lang="en-GB" altLang="en-US" sz="1200" b="0">
                <a:solidFill>
                  <a:schemeClr val="tx1"/>
                </a:solidFill>
              </a:rPr>
              <a:pPr/>
              <a:t>11</a:t>
            </a:fld>
            <a:endParaRPr lang="en-GB" altLang="en-US" sz="1200" b="0">
              <a:solidFill>
                <a:schemeClr val="tx1"/>
              </a:solidFill>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r>
              <a:rPr lang="en-GB" altLang="en-US" dirty="0" smtClean="0"/>
              <a:t>This is the way to control</a:t>
            </a:r>
            <a:r>
              <a:rPr lang="en-GB" altLang="en-US" baseline="0" dirty="0" smtClean="0"/>
              <a:t> the balance of </a:t>
            </a:r>
            <a:r>
              <a:rPr lang="en-US" altLang="en-US" baseline="0" dirty="0" smtClean="0"/>
              <a:t>right &amp; left. The remarkable thing in this video is the movement of the cheetah’s tail. When cheetah goes to right, tail moves to left and when it goes to left, tail must move to right. So what we came up with to get a stable balance of right &amp; left is to use the mechanism of cheetah’s tail.  </a:t>
            </a:r>
            <a:endParaRPr lang="en-GB" altLang="en-US" dirty="0" smtClean="0"/>
          </a:p>
        </p:txBody>
      </p:sp>
    </p:spTree>
    <p:extLst>
      <p:ext uri="{BB962C8B-B14F-4D97-AF65-F5344CB8AC3E}">
        <p14:creationId xmlns:p14="http://schemas.microsoft.com/office/powerpoint/2010/main" val="339195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29508AE-7153-447B-A2CF-2AEB58E18853}" type="slidenum">
              <a:rPr lang="en-GB" altLang="en-US" sz="1200" b="0">
                <a:solidFill>
                  <a:schemeClr val="tx1"/>
                </a:solidFill>
              </a:rPr>
              <a:pPr/>
              <a:t>12</a:t>
            </a:fld>
            <a:endParaRPr lang="en-GB" altLang="en-US" sz="1200" b="0">
              <a:solidFill>
                <a:schemeClr val="tx1"/>
              </a:solidFill>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r>
              <a:rPr lang="en-GB" altLang="en-US" dirty="0" smtClean="0"/>
              <a:t>This is the model we made by mocking the cheetah’s tail.</a:t>
            </a:r>
            <a:r>
              <a:rPr lang="en-GB" altLang="en-US" baseline="0" dirty="0" smtClean="0"/>
              <a:t> The small sphere with the upper frame is  thing heavy enough to recover the balance, which is aligned to the servo motor. In the same fashion to the cheetah’s tail, it moves the other side of the weight balance of right &amp; left.</a:t>
            </a:r>
            <a:endParaRPr lang="en-GB" altLang="en-US" dirty="0" smtClean="0"/>
          </a:p>
        </p:txBody>
      </p:sp>
    </p:spTree>
    <p:extLst>
      <p:ext uri="{BB962C8B-B14F-4D97-AF65-F5344CB8AC3E}">
        <p14:creationId xmlns:p14="http://schemas.microsoft.com/office/powerpoint/2010/main" val="2978041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29508AE-7153-447B-A2CF-2AEB58E18853}" type="slidenum">
              <a:rPr lang="en-GB" altLang="en-US" sz="1200" b="0">
                <a:solidFill>
                  <a:schemeClr val="tx1"/>
                </a:solidFill>
              </a:rPr>
              <a:pPr/>
              <a:t>13</a:t>
            </a:fld>
            <a:endParaRPr lang="en-GB" altLang="en-US" sz="1200" b="0">
              <a:solidFill>
                <a:schemeClr val="tx1"/>
              </a:solidFill>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r>
              <a:rPr lang="en-US" altLang="ko-KR" sz="1200" dirty="0" smtClean="0">
                <a:solidFill>
                  <a:srgbClr val="003366"/>
                </a:solidFill>
              </a:rPr>
              <a:t>P=proportional</a:t>
            </a:r>
          </a:p>
          <a:p>
            <a:r>
              <a:rPr lang="en-US" altLang="ko-KR" sz="1200" dirty="0" smtClean="0">
                <a:solidFill>
                  <a:srgbClr val="003366"/>
                </a:solidFill>
              </a:rPr>
              <a:t>Produces an output value that is proportional to the current error value. The proportional response can be adjusted by multiplying the error by a constant </a:t>
            </a:r>
            <a:r>
              <a:rPr lang="en-US" altLang="ko-KR" sz="1200" i="1" dirty="0" err="1" smtClean="0">
                <a:solidFill>
                  <a:srgbClr val="003366"/>
                </a:solidFill>
              </a:rPr>
              <a:t>K</a:t>
            </a:r>
            <a:r>
              <a:rPr lang="en-US" altLang="ko-KR" sz="1200" i="1" baseline="-25000" dirty="0" err="1" smtClean="0">
                <a:solidFill>
                  <a:srgbClr val="003366"/>
                </a:solidFill>
              </a:rPr>
              <a:t>p</a:t>
            </a:r>
            <a:endParaRPr lang="en-US" altLang="ko-KR" sz="1200" i="1" baseline="-25000" dirty="0" smtClean="0">
              <a:solidFill>
                <a:srgbClr val="003366"/>
              </a:solidFill>
            </a:endParaRPr>
          </a:p>
          <a:p>
            <a:r>
              <a:rPr lang="en-US" altLang="ko-KR" sz="1200" dirty="0" smtClean="0">
                <a:solidFill>
                  <a:srgbClr val="003366"/>
                </a:solidFill>
              </a:rPr>
              <a:t>I=Integral</a:t>
            </a:r>
          </a:p>
          <a:p>
            <a:r>
              <a:rPr lang="en-US" altLang="ko-KR" sz="1200" dirty="0" smtClean="0">
                <a:solidFill>
                  <a:srgbClr val="003366"/>
                </a:solidFill>
              </a:rPr>
              <a:t>The sum of the instantaneous error over time and gives the accumulated offset that should have been corrected previously</a:t>
            </a:r>
          </a:p>
          <a:p>
            <a:r>
              <a:rPr lang="en-US" altLang="ko-KR" sz="1200" dirty="0" smtClean="0">
                <a:solidFill>
                  <a:srgbClr val="003366"/>
                </a:solidFill>
              </a:rPr>
              <a:t>D=Derivative</a:t>
            </a:r>
          </a:p>
          <a:p>
            <a:r>
              <a:rPr lang="en-US" altLang="ko-KR" sz="1200" dirty="0" smtClean="0">
                <a:solidFill>
                  <a:srgbClr val="003366"/>
                </a:solidFill>
              </a:rPr>
              <a:t>The derivative of the process error is calculated by determining the slope of the error over time and multiplying this rate of change by the derivative gain </a:t>
            </a:r>
            <a:r>
              <a:rPr lang="en-US" altLang="ko-KR" sz="1200" i="1" dirty="0" err="1" smtClean="0">
                <a:solidFill>
                  <a:srgbClr val="003366"/>
                </a:solidFill>
              </a:rPr>
              <a:t>K</a:t>
            </a:r>
            <a:r>
              <a:rPr lang="en-US" altLang="ko-KR" sz="1200" i="1" baseline="-25000" dirty="0" err="1" smtClean="0">
                <a:solidFill>
                  <a:srgbClr val="003366"/>
                </a:solidFill>
              </a:rPr>
              <a:t>d</a:t>
            </a:r>
            <a:endParaRPr lang="ko-KR" altLang="en-US" sz="1200" dirty="0" smtClean="0">
              <a:solidFill>
                <a:srgbClr val="003366"/>
              </a:solidFill>
            </a:endParaRPr>
          </a:p>
          <a:p>
            <a:endParaRPr lang="en-US" altLang="ko-KR" sz="1200" dirty="0" smtClean="0">
              <a:solidFill>
                <a:srgbClr val="003366"/>
              </a:solidFill>
            </a:endParaRPr>
          </a:p>
          <a:p>
            <a:endParaRPr lang="en-US" altLang="ko-KR" sz="1200" dirty="0" smtClean="0">
              <a:solidFill>
                <a:srgbClr val="003366"/>
              </a:solidFill>
            </a:endParaRPr>
          </a:p>
          <a:p>
            <a:endParaRPr lang="en-US" altLang="ko-KR" sz="1200" i="1" baseline="-25000" dirty="0" smtClean="0">
              <a:solidFill>
                <a:srgbClr val="003366"/>
              </a:solidFill>
            </a:endParaRPr>
          </a:p>
          <a:p>
            <a:pPr eaLnBrk="1" hangingPunct="1"/>
            <a:endParaRPr lang="en-GB" altLang="en-US" dirty="0" smtClean="0"/>
          </a:p>
        </p:txBody>
      </p:sp>
    </p:spTree>
    <p:extLst>
      <p:ext uri="{BB962C8B-B14F-4D97-AF65-F5344CB8AC3E}">
        <p14:creationId xmlns:p14="http://schemas.microsoft.com/office/powerpoint/2010/main" val="1212325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29508AE-7153-447B-A2CF-2AEB58E18853}" type="slidenum">
              <a:rPr lang="en-GB" altLang="en-US" sz="1200" b="0">
                <a:solidFill>
                  <a:schemeClr val="tx1"/>
                </a:solidFill>
              </a:rPr>
              <a:pPr/>
              <a:t>14</a:t>
            </a:fld>
            <a:endParaRPr lang="en-GB" altLang="en-US" sz="1200" b="0">
              <a:solidFill>
                <a:schemeClr val="tx1"/>
              </a:solidFill>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GB" altLang="en-US" dirty="0" smtClean="0"/>
          </a:p>
        </p:txBody>
      </p:sp>
    </p:spTree>
    <p:extLst>
      <p:ext uri="{BB962C8B-B14F-4D97-AF65-F5344CB8AC3E}">
        <p14:creationId xmlns:p14="http://schemas.microsoft.com/office/powerpoint/2010/main" val="42236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29508AE-7153-447B-A2CF-2AEB58E18853}" type="slidenum">
              <a:rPr lang="en-GB" altLang="en-US" sz="1200" b="0">
                <a:solidFill>
                  <a:schemeClr val="tx1"/>
                </a:solidFill>
              </a:rPr>
              <a:pPr/>
              <a:t>15</a:t>
            </a:fld>
            <a:endParaRPr lang="en-GB" altLang="en-US" sz="1200" b="0">
              <a:solidFill>
                <a:schemeClr val="tx1"/>
              </a:solidFill>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GB" altLang="en-US" dirty="0" smtClean="0"/>
          </a:p>
        </p:txBody>
      </p:sp>
    </p:spTree>
    <p:extLst>
      <p:ext uri="{BB962C8B-B14F-4D97-AF65-F5344CB8AC3E}">
        <p14:creationId xmlns:p14="http://schemas.microsoft.com/office/powerpoint/2010/main" val="2548061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flowchart shows how to track hand and count the number of fingers simply. Seeing</a:t>
            </a:r>
            <a:r>
              <a:rPr lang="en-US" altLang="ko-KR" baseline="0" dirty="0" smtClean="0"/>
              <a:t> this flowchart, it says that it begins with getting the sample colors of hand from the video, so the hand tracking is based on color recognition. With the next steps, </a:t>
            </a:r>
            <a:r>
              <a:rPr lang="en-US" altLang="ko-KR" dirty="0" smtClean="0"/>
              <a:t>I</a:t>
            </a:r>
            <a:r>
              <a:rPr lang="en-US" altLang="ko-KR" baseline="0" dirty="0" smtClean="0"/>
              <a:t> am going to cover one by one continuously in the next slides. </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17</a:t>
            </a:fld>
            <a:endParaRPr lang="en-GB" altLang="en-US"/>
          </a:p>
        </p:txBody>
      </p:sp>
    </p:spTree>
    <p:extLst>
      <p:ext uri="{BB962C8B-B14F-4D97-AF65-F5344CB8AC3E}">
        <p14:creationId xmlns:p14="http://schemas.microsoft.com/office/powerpoint/2010/main" val="39498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ko-KR" sz="1200" kern="1200" dirty="0" smtClean="0">
                <a:solidFill>
                  <a:schemeClr val="tx1"/>
                </a:solidFill>
                <a:effectLst/>
                <a:latin typeface="Arial" panose="020B0604020202020204" pitchFamily="34" charset="0"/>
                <a:ea typeface="+mn-ea"/>
                <a:cs typeface="+mn-cs"/>
              </a:rPr>
              <a:t>The hand is then extracted from the background by using a threshold using the sampled color profile. Each color in the profile </a:t>
            </a:r>
            <a:r>
              <a:rPr lang="en-US" altLang="ko-KR" sz="1200" kern="1200" dirty="0" err="1" smtClean="0">
                <a:solidFill>
                  <a:schemeClr val="tx1"/>
                </a:solidFill>
                <a:effectLst/>
                <a:latin typeface="Arial" panose="020B0604020202020204" pitchFamily="34" charset="0"/>
                <a:ea typeface="+mn-ea"/>
                <a:cs typeface="+mn-cs"/>
              </a:rPr>
              <a:t>produes</a:t>
            </a:r>
            <a:r>
              <a:rPr lang="en-US" altLang="ko-KR" sz="1200" kern="1200" dirty="0" smtClean="0">
                <a:solidFill>
                  <a:schemeClr val="tx1"/>
                </a:solidFill>
                <a:effectLst/>
                <a:latin typeface="Arial" panose="020B0604020202020204" pitchFamily="34" charset="0"/>
                <a:ea typeface="+mn-ea"/>
                <a:cs typeface="+mn-cs"/>
              </a:rPr>
              <a:t> a binary image which in turn are all summed together. A nonlinear </a:t>
            </a:r>
            <a:r>
              <a:rPr lang="en-US" altLang="ko-KR" sz="1200" kern="1200" dirty="0" err="1" smtClean="0">
                <a:solidFill>
                  <a:schemeClr val="tx1"/>
                </a:solidFill>
                <a:effectLst/>
                <a:latin typeface="Arial" panose="020B0604020202020204" pitchFamily="34" charset="0"/>
                <a:ea typeface="+mn-ea"/>
                <a:cs typeface="+mn-cs"/>
              </a:rPr>
              <a:t>medain</a:t>
            </a:r>
            <a:r>
              <a:rPr lang="en-US" altLang="ko-KR" sz="1200" kern="1200" dirty="0" smtClean="0">
                <a:solidFill>
                  <a:schemeClr val="tx1"/>
                </a:solidFill>
                <a:effectLst/>
                <a:latin typeface="Arial" panose="020B0604020202020204" pitchFamily="34" charset="0"/>
                <a:ea typeface="+mn-ea"/>
                <a:cs typeface="+mn-cs"/>
              </a:rPr>
              <a:t> filter is then applied to get a smooth and noise free binary representation of the hand.</a:t>
            </a:r>
          </a:p>
          <a:p>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18</a:t>
            </a:fld>
            <a:endParaRPr lang="en-GB" altLang="en-US"/>
          </a:p>
        </p:txBody>
      </p:sp>
    </p:spTree>
    <p:extLst>
      <p:ext uri="{BB962C8B-B14F-4D97-AF65-F5344CB8AC3E}">
        <p14:creationId xmlns:p14="http://schemas.microsoft.com/office/powerpoint/2010/main" val="320301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19</a:t>
            </a:fld>
            <a:endParaRPr lang="en-GB" altLang="en-US"/>
          </a:p>
        </p:txBody>
      </p:sp>
    </p:spTree>
    <p:extLst>
      <p:ext uri="{BB962C8B-B14F-4D97-AF65-F5344CB8AC3E}">
        <p14:creationId xmlns:p14="http://schemas.microsoft.com/office/powerpoint/2010/main" val="101103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ko-KR" sz="1200" kern="1200" dirty="0" smtClean="0">
                <a:solidFill>
                  <a:schemeClr val="tx1"/>
                </a:solidFill>
                <a:effectLst/>
                <a:latin typeface="Arial" panose="020B0604020202020204" pitchFamily="34" charset="0"/>
                <a:ea typeface="+mn-ea"/>
                <a:cs typeface="+mn-cs"/>
              </a:rPr>
              <a:t>When the binary representation is generated the hand is processed in this</a:t>
            </a:r>
            <a:r>
              <a:rPr lang="en-US" altLang="ko-KR" sz="1200" kern="1200" baseline="0" dirty="0" smtClean="0">
                <a:solidFill>
                  <a:schemeClr val="tx1"/>
                </a:solidFill>
                <a:effectLst/>
                <a:latin typeface="Arial" panose="020B0604020202020204" pitchFamily="34" charset="0"/>
                <a:ea typeface="+mn-ea"/>
                <a:cs typeface="+mn-cs"/>
              </a:rPr>
              <a:t> </a:t>
            </a:r>
            <a:r>
              <a:rPr lang="en-US" altLang="ko-KR" sz="1200" kern="1200" dirty="0" smtClean="0">
                <a:solidFill>
                  <a:schemeClr val="tx1"/>
                </a:solidFill>
                <a:effectLst/>
                <a:latin typeface="Arial" panose="020B0604020202020204" pitchFamily="34" charset="0"/>
                <a:ea typeface="+mn-ea"/>
                <a:cs typeface="+mn-cs"/>
              </a:rPr>
              <a:t>following way:</a:t>
            </a:r>
          </a:p>
          <a:p>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20</a:t>
            </a:fld>
            <a:endParaRPr lang="en-GB" altLang="en-US"/>
          </a:p>
        </p:txBody>
      </p:sp>
    </p:spTree>
    <p:extLst>
      <p:ext uri="{BB962C8B-B14F-4D97-AF65-F5344CB8AC3E}">
        <p14:creationId xmlns:p14="http://schemas.microsoft.com/office/powerpoint/2010/main" val="3093046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ko-KR" sz="1200" kern="1200" dirty="0" smtClean="0">
                <a:solidFill>
                  <a:schemeClr val="tx1"/>
                </a:solidFill>
                <a:effectLst/>
                <a:latin typeface="Arial" panose="020B0604020202020204" pitchFamily="34" charset="0"/>
                <a:ea typeface="+mn-ea"/>
                <a:cs typeface="+mn-cs"/>
              </a:rPr>
              <a:t>The properties determining whether a convexity defect is to be dismissed is the angle between the lines going from the defect to the neighboring convex </a:t>
            </a:r>
            <a:r>
              <a:rPr lang="en-US" altLang="ko-KR" sz="1200" kern="1200" dirty="0" err="1" smtClean="0">
                <a:solidFill>
                  <a:schemeClr val="tx1"/>
                </a:solidFill>
                <a:effectLst/>
                <a:latin typeface="Arial" panose="020B0604020202020204" pitchFamily="34" charset="0"/>
                <a:ea typeface="+mn-ea"/>
                <a:cs typeface="+mn-cs"/>
              </a:rPr>
              <a:t>polyson</a:t>
            </a:r>
            <a:r>
              <a:rPr lang="en-US" altLang="ko-KR" sz="1200" kern="1200" dirty="0" smtClean="0">
                <a:solidFill>
                  <a:schemeClr val="tx1"/>
                </a:solidFill>
                <a:effectLst/>
                <a:latin typeface="Arial" panose="020B0604020202020204" pitchFamily="34" charset="0"/>
                <a:ea typeface="+mn-ea"/>
                <a:cs typeface="+mn-cs"/>
              </a:rPr>
              <a:t> vertices. </a:t>
            </a:r>
          </a:p>
          <a:p>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21</a:t>
            </a:fld>
            <a:endParaRPr lang="en-GB" altLang="en-US"/>
          </a:p>
        </p:txBody>
      </p:sp>
    </p:spTree>
    <p:extLst>
      <p:ext uri="{BB962C8B-B14F-4D97-AF65-F5344CB8AC3E}">
        <p14:creationId xmlns:p14="http://schemas.microsoft.com/office/powerpoint/2010/main" val="223641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r>
              <a:rPr lang="en-GB" altLang="en-US" dirty="0" smtClean="0"/>
              <a:t>To start with this, I</a:t>
            </a:r>
            <a:r>
              <a:rPr lang="en-GB" altLang="en-US" baseline="0" dirty="0" smtClean="0"/>
              <a:t> want to tell about </a:t>
            </a:r>
            <a:r>
              <a:rPr lang="en-US" altLang="en-US" baseline="0" dirty="0" smtClean="0"/>
              <a:t>what a rolling robot is itself. Literally, it is a robot looked like a ball and rolled on the ground as you can see in the video. The first one is called a </a:t>
            </a:r>
            <a:r>
              <a:rPr lang="en-US" altLang="en-US" baseline="0" dirty="0" err="1" smtClean="0"/>
              <a:t>sphero</a:t>
            </a:r>
            <a:r>
              <a:rPr lang="en-US" altLang="en-US" baseline="0" dirty="0" smtClean="0"/>
              <a:t> which is customized for kids or adults, and the second one is a rolling robot made by someone.</a:t>
            </a:r>
            <a:endParaRPr lang="en-GB" altLang="en-US" dirty="0" smtClean="0"/>
          </a:p>
        </p:txBody>
      </p:sp>
    </p:spTree>
    <p:extLst>
      <p:ext uri="{BB962C8B-B14F-4D97-AF65-F5344CB8AC3E}">
        <p14:creationId xmlns:p14="http://schemas.microsoft.com/office/powerpoint/2010/main" val="253332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we assigned each command as like this: 1~ 2~</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22</a:t>
            </a:fld>
            <a:endParaRPr lang="en-GB" altLang="en-US"/>
          </a:p>
        </p:txBody>
      </p:sp>
    </p:spTree>
    <p:extLst>
      <p:ext uri="{BB962C8B-B14F-4D97-AF65-F5344CB8AC3E}">
        <p14:creationId xmlns:p14="http://schemas.microsoft.com/office/powerpoint/2010/main" val="191174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We’ve done many trial and error for</a:t>
            </a:r>
            <a:r>
              <a:rPr lang="en-US" altLang="ko-KR" baseline="0" dirty="0" smtClean="0"/>
              <a:t> this part. Since it was our first time to make a hardware of the robot, we had no idea : how to start and what we should do… First, we need to choose a general outline like how many motors we would use, how to balance it, how to compose the elements of it, and so on. Having gone through all those, these are what we could learn for almost 2 months. </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3</a:t>
            </a:fld>
            <a:endParaRPr lang="en-GB" altLang="en-US"/>
          </a:p>
        </p:txBody>
      </p:sp>
    </p:spTree>
    <p:extLst>
      <p:ext uri="{BB962C8B-B14F-4D97-AF65-F5344CB8AC3E}">
        <p14:creationId xmlns:p14="http://schemas.microsoft.com/office/powerpoint/2010/main" val="259210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Assigning</a:t>
            </a:r>
            <a:r>
              <a:rPr lang="en-US" altLang="ko-KR" baseline="0" dirty="0" smtClean="0"/>
              <a:t> the size of the frames as tight as possible, it gets more stable when it moves and especially changes the velocity and direction. When it moves, the frames are also moving inside the external sphere and hits the sphere which brings the undesired force to the robot, so the robot swings and gets unstable. </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4</a:t>
            </a:fld>
            <a:endParaRPr lang="en-GB" altLang="en-US"/>
          </a:p>
        </p:txBody>
      </p:sp>
    </p:spTree>
    <p:extLst>
      <p:ext uri="{BB962C8B-B14F-4D97-AF65-F5344CB8AC3E}">
        <p14:creationId xmlns:p14="http://schemas.microsoft.com/office/powerpoint/2010/main" val="128407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idea looks very simple to come up with, but the thing in this part is the exact location of the center gravity. In the first time, we had tried to position the most mass just lower hemisphere.  </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5</a:t>
            </a:fld>
            <a:endParaRPr lang="en-GB" altLang="en-US"/>
          </a:p>
        </p:txBody>
      </p:sp>
    </p:spTree>
    <p:extLst>
      <p:ext uri="{BB962C8B-B14F-4D97-AF65-F5344CB8AC3E}">
        <p14:creationId xmlns:p14="http://schemas.microsoft.com/office/powerpoint/2010/main" val="95431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When it</a:t>
            </a:r>
            <a:r>
              <a:rPr lang="en-US" altLang="ko-KR" baseline="0" dirty="0" smtClean="0"/>
              <a:t> comes to the actual part of driving part of this robot, it would be the between motors and external sphere.  This small regions of them would support all the mass of a the robot and bear the torque of the motors which must be big enough to drive. So the friction of these two regions is very important, this is why we chose these wheels. Considering the strength and friction, the wider contact surface is has, the more power and friction it gets, and the material of these is rubber, so it get more friction efficiently. </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6</a:t>
            </a:fld>
            <a:endParaRPr lang="en-GB" altLang="en-US"/>
          </a:p>
        </p:txBody>
      </p:sp>
    </p:spTree>
    <p:extLst>
      <p:ext uri="{BB962C8B-B14F-4D97-AF65-F5344CB8AC3E}">
        <p14:creationId xmlns:p14="http://schemas.microsoft.com/office/powerpoint/2010/main" val="16124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When it</a:t>
            </a:r>
            <a:r>
              <a:rPr lang="en-US" altLang="ko-KR" baseline="0" dirty="0" smtClean="0"/>
              <a:t> comes to the actual part of driving part of this robot, it would be the between motors and external sphere.  This small regions of them would support all the mass of a the robot and bear the torque of the motors which must be big enough to drive. So the friction of these two regions is very important, this is why we chose these wheels. Considering the strength and friction, the wider contact surface is has, the more power and friction it gets, and the material of these is rubber, so it get more friction efficiently. </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7</a:t>
            </a:fld>
            <a:endParaRPr lang="en-GB" altLang="en-US"/>
          </a:p>
        </p:txBody>
      </p:sp>
    </p:spTree>
    <p:extLst>
      <p:ext uri="{BB962C8B-B14F-4D97-AF65-F5344CB8AC3E}">
        <p14:creationId xmlns:p14="http://schemas.microsoft.com/office/powerpoint/2010/main" val="91618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our first model before using the acceleration and deceleration control of DC motors. As you can see, whenever the robot changes the direction, the rebound of inertial force breaks its stability.</a:t>
            </a:r>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8</a:t>
            </a:fld>
            <a:endParaRPr lang="en-GB" altLang="en-US"/>
          </a:p>
        </p:txBody>
      </p:sp>
    </p:spTree>
    <p:extLst>
      <p:ext uri="{BB962C8B-B14F-4D97-AF65-F5344CB8AC3E}">
        <p14:creationId xmlns:p14="http://schemas.microsoft.com/office/powerpoint/2010/main" val="296199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 sz="1200" kern="1200" dirty="0" smtClean="0">
                <a:solidFill>
                  <a:schemeClr val="tx1"/>
                </a:solidFill>
                <a:latin typeface="Arial" panose="020B0604020202020204" pitchFamily="34" charset="0"/>
                <a:ea typeface="+mn-ea"/>
                <a:cs typeface="+mn-cs"/>
              </a:rPr>
              <a:t>0 : </a:t>
            </a:r>
            <a:r>
              <a:rPr lang="ko-KR" altLang="en-US" sz="1200" kern="1200" dirty="0" smtClean="0">
                <a:solidFill>
                  <a:schemeClr val="tx1"/>
                </a:solidFill>
                <a:latin typeface="Arial" panose="020B0604020202020204" pitchFamily="34" charset="0"/>
                <a:ea typeface="+mn-ea"/>
                <a:cs typeface="+mn-cs"/>
              </a:rPr>
              <a:t>정지</a:t>
            </a:r>
          </a:p>
          <a:p>
            <a:r>
              <a:rPr lang="en-US" altLang="ko" sz="1200" kern="1200" dirty="0" smtClean="0">
                <a:solidFill>
                  <a:schemeClr val="tx1"/>
                </a:solidFill>
                <a:latin typeface="Arial" panose="020B0604020202020204" pitchFamily="34" charset="0"/>
                <a:ea typeface="+mn-ea"/>
                <a:cs typeface="+mn-cs"/>
              </a:rPr>
              <a:t>1 : 2 : </a:t>
            </a:r>
            <a:r>
              <a:rPr lang="ko-KR" altLang="en-US" sz="1200" kern="1200" dirty="0" smtClean="0">
                <a:solidFill>
                  <a:schemeClr val="tx1"/>
                </a:solidFill>
                <a:latin typeface="Arial" panose="020B0604020202020204" pitchFamily="34" charset="0"/>
                <a:ea typeface="+mn-ea"/>
                <a:cs typeface="+mn-cs"/>
              </a:rPr>
              <a:t>천천히 증</a:t>
            </a:r>
            <a:r>
              <a:rPr lang="en-US" altLang="ko" sz="1200" kern="1200" dirty="0" smtClean="0">
                <a:solidFill>
                  <a:schemeClr val="tx1"/>
                </a:solidFill>
                <a:latin typeface="Arial" panose="020B0604020202020204" pitchFamily="34" charset="0"/>
                <a:ea typeface="+mn-ea"/>
                <a:cs typeface="+mn-cs"/>
              </a:rPr>
              <a:t>/</a:t>
            </a:r>
            <a:r>
              <a:rPr lang="ko-KR" altLang="en-US" sz="1200" kern="1200" dirty="0" smtClean="0">
                <a:solidFill>
                  <a:schemeClr val="tx1"/>
                </a:solidFill>
                <a:latin typeface="Arial" panose="020B0604020202020204" pitchFamily="34" charset="0"/>
                <a:ea typeface="+mn-ea"/>
                <a:cs typeface="+mn-cs"/>
              </a:rPr>
              <a:t>감</a:t>
            </a:r>
            <a:r>
              <a:rPr lang="en-US" altLang="ko" sz="1200" kern="1200" dirty="0" smtClean="0">
                <a:solidFill>
                  <a:schemeClr val="tx1"/>
                </a:solidFill>
                <a:latin typeface="Arial" panose="020B0604020202020204" pitchFamily="34" charset="0"/>
                <a:ea typeface="+mn-ea"/>
                <a:cs typeface="+mn-cs"/>
              </a:rPr>
              <a:t>?   </a:t>
            </a:r>
            <a:r>
              <a:rPr lang="ko-KR" altLang="en-US" sz="1200" kern="1200" dirty="0" smtClean="0">
                <a:solidFill>
                  <a:schemeClr val="tx1"/>
                </a:solidFill>
                <a:latin typeface="Arial" panose="020B0604020202020204" pitchFamily="34" charset="0"/>
                <a:ea typeface="+mn-ea"/>
                <a:cs typeface="+mn-cs"/>
              </a:rPr>
              <a:t>유지</a:t>
            </a:r>
            <a:r>
              <a:rPr lang="en-US" altLang="ko" sz="1200" kern="1200" dirty="0" smtClean="0">
                <a:solidFill>
                  <a:schemeClr val="tx1"/>
                </a:solidFill>
                <a:latin typeface="Arial" panose="020B0604020202020204" pitchFamily="34" charset="0"/>
                <a:ea typeface="+mn-ea"/>
                <a:cs typeface="+mn-cs"/>
              </a:rPr>
              <a:t>?</a:t>
            </a:r>
            <a:endParaRPr lang="ko" altLang="en-US" sz="1200" kern="1200" dirty="0" smtClean="0">
              <a:solidFill>
                <a:schemeClr val="tx1"/>
              </a:solidFill>
              <a:latin typeface="Arial" panose="020B0604020202020204" pitchFamily="34" charset="0"/>
              <a:ea typeface="+mn-ea"/>
              <a:cs typeface="+mn-cs"/>
            </a:endParaRPr>
          </a:p>
          <a:p>
            <a:r>
              <a:rPr lang="en-US" altLang="ko" sz="1200" kern="1200" dirty="0" smtClean="0">
                <a:solidFill>
                  <a:schemeClr val="tx1"/>
                </a:solidFill>
                <a:latin typeface="Arial" panose="020B0604020202020204" pitchFamily="34" charset="0"/>
                <a:ea typeface="+mn-ea"/>
                <a:cs typeface="+mn-cs"/>
              </a:rPr>
              <a:t>3: </a:t>
            </a:r>
            <a:r>
              <a:rPr lang="ko-KR" altLang="en-US" sz="1200" kern="1200" dirty="0" smtClean="0">
                <a:solidFill>
                  <a:schemeClr val="tx1"/>
                </a:solidFill>
                <a:latin typeface="Arial" panose="020B0604020202020204" pitchFamily="34" charset="0"/>
                <a:ea typeface="+mn-ea"/>
                <a:cs typeface="+mn-cs"/>
              </a:rPr>
              <a:t>천천히 감소하다 </a:t>
            </a:r>
            <a:r>
              <a:rPr lang="en-US" altLang="ko" sz="1200" kern="1200" dirty="0" smtClean="0">
                <a:solidFill>
                  <a:schemeClr val="tx1"/>
                </a:solidFill>
                <a:latin typeface="Arial" panose="020B0604020202020204" pitchFamily="34" charset="0"/>
                <a:ea typeface="+mn-ea"/>
                <a:cs typeface="+mn-cs"/>
              </a:rPr>
              <a:t>2  </a:t>
            </a:r>
            <a:endParaRPr lang="ko" altLang="en-US" sz="1200" kern="1200" dirty="0" smtClean="0">
              <a:solidFill>
                <a:schemeClr val="tx1"/>
              </a:solidFill>
              <a:latin typeface="Arial" panose="020B0604020202020204" pitchFamily="34" charset="0"/>
              <a:ea typeface="+mn-ea"/>
              <a:cs typeface="+mn-cs"/>
            </a:endParaRPr>
          </a:p>
          <a:p>
            <a:r>
              <a:rPr lang="en-US" altLang="ko" sz="1200" kern="1200" dirty="0" smtClean="0">
                <a:solidFill>
                  <a:schemeClr val="tx1"/>
                </a:solidFill>
                <a:latin typeface="Arial" panose="020B0604020202020204" pitchFamily="34" charset="0"/>
                <a:ea typeface="+mn-ea"/>
                <a:cs typeface="+mn-cs"/>
              </a:rPr>
              <a:t>4: </a:t>
            </a:r>
            <a:r>
              <a:rPr lang="ko-KR" altLang="en-US" sz="1200" kern="1200" dirty="0" smtClean="0">
                <a:solidFill>
                  <a:schemeClr val="tx1"/>
                </a:solidFill>
                <a:latin typeface="Arial" panose="020B0604020202020204" pitchFamily="34" charset="0"/>
                <a:ea typeface="+mn-ea"/>
                <a:cs typeface="+mn-cs"/>
              </a:rPr>
              <a:t>천천히 감소하다 </a:t>
            </a:r>
            <a:r>
              <a:rPr lang="en-US" altLang="ko" sz="1200" kern="1200" dirty="0" smtClean="0">
                <a:solidFill>
                  <a:schemeClr val="tx1"/>
                </a:solidFill>
                <a:latin typeface="Arial" panose="020B0604020202020204" pitchFamily="34" charset="0"/>
                <a:ea typeface="+mn-ea"/>
                <a:cs typeface="+mn-cs"/>
              </a:rPr>
              <a:t>1</a:t>
            </a:r>
            <a:endParaRPr lang="ko" altLang="en-US" sz="1200" kern="1200" dirty="0" smtClean="0">
              <a:solidFill>
                <a:schemeClr val="tx1"/>
              </a:solidFill>
              <a:latin typeface="Arial" panose="020B0604020202020204" pitchFamily="34" charset="0"/>
              <a:ea typeface="+mn-ea"/>
              <a:cs typeface="+mn-cs"/>
            </a:endParaRPr>
          </a:p>
          <a:p>
            <a:r>
              <a:rPr lang="en-US" altLang="ko" sz="1200" kern="1200" dirty="0" smtClean="0">
                <a:solidFill>
                  <a:schemeClr val="tx1"/>
                </a:solidFill>
                <a:latin typeface="Arial" panose="020B0604020202020204" pitchFamily="34" charset="0"/>
                <a:ea typeface="+mn-ea"/>
                <a:cs typeface="+mn-cs"/>
              </a:rPr>
              <a:t>5: 6: </a:t>
            </a:r>
            <a:r>
              <a:rPr lang="ko-KR" altLang="en-US" sz="1200" kern="1200" dirty="0" smtClean="0">
                <a:solidFill>
                  <a:schemeClr val="tx1"/>
                </a:solidFill>
                <a:latin typeface="Arial" panose="020B0604020202020204" pitchFamily="34" charset="0"/>
                <a:ea typeface="+mn-ea"/>
                <a:cs typeface="+mn-cs"/>
              </a:rPr>
              <a:t>천천히 감소하다 정지</a:t>
            </a:r>
            <a:r>
              <a:rPr lang="en-US" altLang="ko" sz="1200" kern="1200" dirty="0" smtClean="0">
                <a:solidFill>
                  <a:schemeClr val="tx1"/>
                </a:solidFill>
                <a:latin typeface="Arial" panose="020B0604020202020204" pitchFamily="34" charset="0"/>
                <a:ea typeface="+mn-ea"/>
                <a:cs typeface="+mn-cs"/>
              </a:rPr>
              <a:t>(0)</a:t>
            </a:r>
            <a:endParaRPr lang="ko" altLang="en-US" sz="1200" kern="1200" dirty="0" smtClean="0">
              <a:solidFill>
                <a:schemeClr val="tx1"/>
              </a:solidFill>
              <a:latin typeface="Arial" panose="020B0604020202020204" pitchFamily="34" charset="0"/>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pPr>
              <a:defRPr/>
            </a:pPr>
            <a:fld id="{8EEEF6CB-C50F-488A-99E7-79215D4B1CC0}" type="slidenum">
              <a:rPr lang="en-GB" altLang="en-US" smtClean="0"/>
              <a:pPr>
                <a:defRPr/>
              </a:pPr>
              <a:t>10</a:t>
            </a:fld>
            <a:endParaRPr lang="en-GB" altLang="en-US"/>
          </a:p>
        </p:txBody>
      </p:sp>
    </p:spTree>
    <p:extLst>
      <p:ext uri="{BB962C8B-B14F-4D97-AF65-F5344CB8AC3E}">
        <p14:creationId xmlns:p14="http://schemas.microsoft.com/office/powerpoint/2010/main" val="426499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stuf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0"/>
          <p:cNvSpPr>
            <a:spLocks noChangeArrowheads="1"/>
          </p:cNvSpPr>
          <p:nvPr userDrawn="1"/>
        </p:nvSpPr>
        <p:spPr bwMode="auto">
          <a:xfrm>
            <a:off x="0" y="6613525"/>
            <a:ext cx="9144000" cy="244475"/>
          </a:xfrm>
          <a:prstGeom prst="rect">
            <a:avLst/>
          </a:prstGeom>
          <a:solidFill>
            <a:srgbClr val="0033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r>
              <a:rPr lang="en-US" altLang="en-US"/>
              <a:t>www.company.com</a:t>
            </a:r>
            <a:endParaRPr lang="fr-FR" altLang="en-US"/>
          </a:p>
        </p:txBody>
      </p:sp>
      <p:sp>
        <p:nvSpPr>
          <p:cNvPr id="8198" name="Rectangle 6"/>
          <p:cNvSpPr>
            <a:spLocks noGrp="1" noChangeArrowheads="1"/>
          </p:cNvSpPr>
          <p:nvPr>
            <p:ph type="subTitle" idx="1"/>
          </p:nvPr>
        </p:nvSpPr>
        <p:spPr>
          <a:xfrm>
            <a:off x="3429000" y="5029200"/>
            <a:ext cx="5715000" cy="609600"/>
          </a:xfrm>
          <a:extLst>
            <a:ext uri="{909E8E84-426E-40DD-AFC4-6F175D3DCCD1}">
              <a14:hiddenFill xmlns:a14="http://schemas.microsoft.com/office/drawing/2010/main">
                <a:solidFill>
                  <a:schemeClr val="accent1"/>
                </a:solidFill>
              </a14:hiddenFill>
            </a:ext>
          </a:extLst>
        </p:spPr>
        <p:txBody>
          <a:bodyPr/>
          <a:lstStyle>
            <a:lvl1pPr marL="0" indent="0" algn="ctr">
              <a:buFontTx/>
              <a:buNone/>
              <a:defRPr sz="2000">
                <a:solidFill>
                  <a:schemeClr val="bg1"/>
                </a:solidFill>
              </a:defRPr>
            </a:lvl1pPr>
          </a:lstStyle>
          <a:p>
            <a:pPr lvl="0"/>
            <a:r>
              <a:rPr lang="en-US" altLang="en-US" noProof="0" smtClean="0"/>
              <a:t>Click to edit Master subtitle style</a:t>
            </a:r>
          </a:p>
        </p:txBody>
      </p:sp>
      <p:sp>
        <p:nvSpPr>
          <p:cNvPr id="8197" name="Rectangle 5"/>
          <p:cNvSpPr>
            <a:spLocks noGrp="1" noChangeArrowheads="1"/>
          </p:cNvSpPr>
          <p:nvPr>
            <p:ph type="ctrTitle"/>
          </p:nvPr>
        </p:nvSpPr>
        <p:spPr>
          <a:xfrm>
            <a:off x="3429000" y="3581400"/>
            <a:ext cx="5715000" cy="1470025"/>
          </a:xfrm>
          <a:solidFill>
            <a:schemeClr val="bg1"/>
          </a:solidFill>
          <a:extLst>
            <a:ext uri="{91240B29-F687-4F45-9708-019B960494DF}">
              <a14:hiddenLine xmlns:a14="http://schemas.microsoft.com/office/drawing/2010/main" w="9525" algn="ctr">
                <a:solidFill>
                  <a:schemeClr val="tx1"/>
                </a:solidFill>
                <a:miter lim="800000"/>
                <a:headEnd/>
                <a:tailEnd/>
              </a14:hiddenLine>
            </a:ext>
          </a:extLst>
        </p:spPr>
        <p:txBody>
          <a:bodyPr lIns="91440" anchor="t"/>
          <a:lstStyle>
            <a:lvl1pPr algn="ctr">
              <a:spcBef>
                <a:spcPct val="20000"/>
              </a:spcBef>
              <a:defRPr sz="4000" b="1">
                <a:solidFill>
                  <a:srgbClr val="FCAB1A"/>
                </a:solidFill>
                <a:latin typeface="Verdana" panose="020B0604030504040204" pitchFamily="34" charset="0"/>
              </a:defRPr>
            </a:lvl1pPr>
          </a:lstStyle>
          <a:p>
            <a:pPr lvl="0"/>
            <a:r>
              <a:rPr lang="en-US" altLang="en-US" noProof="0" smtClean="0"/>
              <a:t>Click to edit Master title style</a:t>
            </a:r>
          </a:p>
        </p:txBody>
      </p:sp>
    </p:spTree>
    <p:extLst>
      <p:ext uri="{BB962C8B-B14F-4D97-AF65-F5344CB8AC3E}">
        <p14:creationId xmlns:p14="http://schemas.microsoft.com/office/powerpoint/2010/main" val="318511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875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5200" y="1400175"/>
            <a:ext cx="1828800" cy="47720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828800" y="1400175"/>
            <a:ext cx="5334000" cy="4772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95192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8800" y="1400175"/>
            <a:ext cx="7315200" cy="581025"/>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1828800" y="2133600"/>
            <a:ext cx="7162800" cy="4038600"/>
          </a:xfrm>
        </p:spPr>
        <p:txBody>
          <a:bodyPr/>
          <a:lstStyle/>
          <a:p>
            <a:pPr lvl="0"/>
            <a:endParaRPr lang="en-GB" noProof="0" smtClean="0"/>
          </a:p>
        </p:txBody>
      </p:sp>
    </p:spTree>
    <p:extLst>
      <p:ext uri="{BB962C8B-B14F-4D97-AF65-F5344CB8AC3E}">
        <p14:creationId xmlns:p14="http://schemas.microsoft.com/office/powerpoint/2010/main" val="2494930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1400175"/>
            <a:ext cx="7315200" cy="58102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1828800" y="2133600"/>
            <a:ext cx="35052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486400" y="2133600"/>
            <a:ext cx="35052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64332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27837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62723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828800" y="2133600"/>
            <a:ext cx="35052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486400" y="2133600"/>
            <a:ext cx="35052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13105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89359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8567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11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4120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2724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stuff"/>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3"/>
          <p:cNvSpPr>
            <a:spLocks noChangeArrowheads="1"/>
          </p:cNvSpPr>
          <p:nvPr userDrawn="1"/>
        </p:nvSpPr>
        <p:spPr bwMode="auto">
          <a:xfrm>
            <a:off x="1295400" y="1752600"/>
            <a:ext cx="7848600" cy="3505200"/>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28" name="Rectangle 2"/>
          <p:cNvSpPr>
            <a:spLocks noGrp="1" noChangeArrowheads="1"/>
          </p:cNvSpPr>
          <p:nvPr>
            <p:ph type="title"/>
          </p:nvPr>
        </p:nvSpPr>
        <p:spPr bwMode="auto">
          <a:xfrm>
            <a:off x="1828800" y="1400175"/>
            <a:ext cx="7315200" cy="581025"/>
          </a:xfrm>
          <a:prstGeom prst="rect">
            <a:avLst/>
          </a:prstGeom>
          <a:solidFill>
            <a:srgbClr val="00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8000" tIns="45720" rIns="91440" bIns="45720" numCol="1" anchor="ctr" anchorCtr="0" compatLnSpc="1">
            <a:prstTxWarp prst="textNoShape">
              <a:avLst/>
            </a:prstTxWarp>
          </a:bodyPr>
          <a:lstStyle/>
          <a:p>
            <a:pPr lvl="0"/>
            <a:r>
              <a:rPr lang="fr-FR" altLang="en-US" smtClean="0"/>
              <a:t>Click to edit Master title style</a:t>
            </a:r>
          </a:p>
        </p:txBody>
      </p:sp>
      <p:sp>
        <p:nvSpPr>
          <p:cNvPr id="1029" name="Rectangle 3"/>
          <p:cNvSpPr>
            <a:spLocks noGrp="1" noChangeArrowheads="1"/>
          </p:cNvSpPr>
          <p:nvPr>
            <p:ph type="body" idx="1"/>
          </p:nvPr>
        </p:nvSpPr>
        <p:spPr bwMode="auto">
          <a:xfrm>
            <a:off x="1828800" y="2133600"/>
            <a:ext cx="7162800" cy="403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en-US" smtClean="0"/>
              <a:t>Click to edit Master text styles</a:t>
            </a:r>
          </a:p>
          <a:p>
            <a:pPr lvl="1"/>
            <a:r>
              <a:rPr lang="fr-FR" altLang="en-US" smtClean="0"/>
              <a:t>Second level</a:t>
            </a:r>
          </a:p>
          <a:p>
            <a:pPr lvl="2"/>
            <a:r>
              <a:rPr lang="fr-FR" altLang="en-US" smtClean="0"/>
              <a:t>Third level</a:t>
            </a:r>
          </a:p>
          <a:p>
            <a:pPr lvl="3"/>
            <a:r>
              <a:rPr lang="fr-FR" altLang="en-US" smtClean="0"/>
              <a:t>Fourth level</a:t>
            </a:r>
          </a:p>
          <a:p>
            <a:pPr lvl="4"/>
            <a:r>
              <a:rPr lang="fr-FR" altLang="en-US" smtClean="0"/>
              <a:t>Fifth level</a:t>
            </a:r>
          </a:p>
        </p:txBody>
      </p:sp>
      <p:sp>
        <p:nvSpPr>
          <p:cNvPr id="1030" name="Rectangle 19"/>
          <p:cNvSpPr>
            <a:spLocks noChangeArrowheads="1"/>
          </p:cNvSpPr>
          <p:nvPr userDrawn="1"/>
        </p:nvSpPr>
        <p:spPr bwMode="auto">
          <a:xfrm>
            <a:off x="0" y="6613525"/>
            <a:ext cx="9144000" cy="244475"/>
          </a:xfrm>
          <a:prstGeom prst="rect">
            <a:avLst/>
          </a:prstGeom>
          <a:solidFill>
            <a:srgbClr val="00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r>
              <a:rPr lang="en-US" altLang="en-US"/>
              <a:t>www.company.com</a:t>
            </a:r>
            <a:endParaRPr lang="fr-FR" altLang="en-US"/>
          </a:p>
        </p:txBody>
      </p:sp>
      <p:sp>
        <p:nvSpPr>
          <p:cNvPr id="1031" name="Oval 23"/>
          <p:cNvSpPr>
            <a:spLocks noChangeArrowheads="1"/>
          </p:cNvSpPr>
          <p:nvPr userDrawn="1"/>
        </p:nvSpPr>
        <p:spPr bwMode="auto">
          <a:xfrm>
            <a:off x="143351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2" name="Oval 24"/>
          <p:cNvSpPr>
            <a:spLocks noChangeArrowheads="1"/>
          </p:cNvSpPr>
          <p:nvPr userDrawn="1"/>
        </p:nvSpPr>
        <p:spPr bwMode="auto">
          <a:xfrm>
            <a:off x="2193925"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3" name="Oval 25"/>
          <p:cNvSpPr>
            <a:spLocks noChangeArrowheads="1"/>
          </p:cNvSpPr>
          <p:nvPr userDrawn="1"/>
        </p:nvSpPr>
        <p:spPr bwMode="auto">
          <a:xfrm>
            <a:off x="2954338"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4" name="Oval 26"/>
          <p:cNvSpPr>
            <a:spLocks noChangeArrowheads="1"/>
          </p:cNvSpPr>
          <p:nvPr userDrawn="1"/>
        </p:nvSpPr>
        <p:spPr bwMode="auto">
          <a:xfrm>
            <a:off x="371475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5" name="Oval 27"/>
          <p:cNvSpPr>
            <a:spLocks noChangeArrowheads="1"/>
          </p:cNvSpPr>
          <p:nvPr userDrawn="1"/>
        </p:nvSpPr>
        <p:spPr bwMode="auto">
          <a:xfrm>
            <a:off x="447516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6" name="Oval 28"/>
          <p:cNvSpPr>
            <a:spLocks noChangeArrowheads="1"/>
          </p:cNvSpPr>
          <p:nvPr userDrawn="1"/>
        </p:nvSpPr>
        <p:spPr bwMode="auto">
          <a:xfrm>
            <a:off x="523716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7" name="Oval 29"/>
          <p:cNvSpPr>
            <a:spLocks noChangeArrowheads="1"/>
          </p:cNvSpPr>
          <p:nvPr userDrawn="1"/>
        </p:nvSpPr>
        <p:spPr bwMode="auto">
          <a:xfrm>
            <a:off x="5997575"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8" name="Oval 30"/>
          <p:cNvSpPr>
            <a:spLocks noChangeArrowheads="1"/>
          </p:cNvSpPr>
          <p:nvPr userDrawn="1"/>
        </p:nvSpPr>
        <p:spPr bwMode="auto">
          <a:xfrm>
            <a:off x="6757988"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9" name="Oval 31"/>
          <p:cNvSpPr>
            <a:spLocks noChangeArrowheads="1"/>
          </p:cNvSpPr>
          <p:nvPr userDrawn="1"/>
        </p:nvSpPr>
        <p:spPr bwMode="auto">
          <a:xfrm>
            <a:off x="751840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40" name="Oval 32"/>
          <p:cNvSpPr>
            <a:spLocks noChangeArrowheads="1"/>
          </p:cNvSpPr>
          <p:nvPr userDrawn="1"/>
        </p:nvSpPr>
        <p:spPr bwMode="auto">
          <a:xfrm>
            <a:off x="828040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Tree>
  </p:cSld>
  <p:clrMap bg1="lt1" tx1="dk1" bg2="lt2" tx2="dk2" accent1="accent1" accent2="accent2" accent3="accent3" accent4="accent4" accent5="accent5" accent6="accent6" hlink="hlink" folHlink="folHlink"/>
  <p:sldLayoutIdLst>
    <p:sldLayoutId id="2147483675"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Arial" panose="020B0604020202020204" pitchFamily="34" charset="0"/>
        </a:defRPr>
      </a:lvl2pPr>
      <a:lvl3pPr algn="l" rtl="0" eaLnBrk="0" fontAlgn="base" hangingPunct="0">
        <a:spcBef>
          <a:spcPct val="0"/>
        </a:spcBef>
        <a:spcAft>
          <a:spcPct val="0"/>
        </a:spcAft>
        <a:defRPr sz="3600">
          <a:solidFill>
            <a:schemeClr val="bg1"/>
          </a:solidFill>
          <a:latin typeface="Arial" panose="020B0604020202020204" pitchFamily="34" charset="0"/>
        </a:defRPr>
      </a:lvl3pPr>
      <a:lvl4pPr algn="l" rtl="0" eaLnBrk="0" fontAlgn="base" hangingPunct="0">
        <a:spcBef>
          <a:spcPct val="0"/>
        </a:spcBef>
        <a:spcAft>
          <a:spcPct val="0"/>
        </a:spcAft>
        <a:defRPr sz="3600">
          <a:solidFill>
            <a:schemeClr val="bg1"/>
          </a:solidFill>
          <a:latin typeface="Arial" panose="020B0604020202020204" pitchFamily="34" charset="0"/>
        </a:defRPr>
      </a:lvl4pPr>
      <a:lvl5pPr algn="l" rtl="0" eaLnBrk="0" fontAlgn="base" hangingPunct="0">
        <a:spcBef>
          <a:spcPct val="0"/>
        </a:spcBef>
        <a:spcAft>
          <a:spcPct val="0"/>
        </a:spcAft>
        <a:defRPr sz="3600">
          <a:solidFill>
            <a:schemeClr val="bg1"/>
          </a:solidFill>
          <a:latin typeface="Arial" panose="020B0604020202020204" pitchFamily="34" charset="0"/>
        </a:defRPr>
      </a:lvl5pPr>
      <a:lvl6pPr marL="457200" algn="l" rtl="0" fontAlgn="base">
        <a:spcBef>
          <a:spcPct val="0"/>
        </a:spcBef>
        <a:spcAft>
          <a:spcPct val="0"/>
        </a:spcAft>
        <a:defRPr sz="3600">
          <a:solidFill>
            <a:schemeClr val="bg1"/>
          </a:solidFill>
          <a:latin typeface="Arial" panose="020B0604020202020204" pitchFamily="34" charset="0"/>
        </a:defRPr>
      </a:lvl6pPr>
      <a:lvl7pPr marL="914400" algn="l" rtl="0" fontAlgn="base">
        <a:spcBef>
          <a:spcPct val="0"/>
        </a:spcBef>
        <a:spcAft>
          <a:spcPct val="0"/>
        </a:spcAft>
        <a:defRPr sz="3600">
          <a:solidFill>
            <a:schemeClr val="bg1"/>
          </a:solidFill>
          <a:latin typeface="Arial" panose="020B0604020202020204" pitchFamily="34" charset="0"/>
        </a:defRPr>
      </a:lvl7pPr>
      <a:lvl8pPr marL="1371600" algn="l" rtl="0" fontAlgn="base">
        <a:spcBef>
          <a:spcPct val="0"/>
        </a:spcBef>
        <a:spcAft>
          <a:spcPct val="0"/>
        </a:spcAft>
        <a:defRPr sz="3600">
          <a:solidFill>
            <a:schemeClr val="bg1"/>
          </a:solidFill>
          <a:latin typeface="Arial" panose="020B0604020202020204" pitchFamily="34" charset="0"/>
        </a:defRPr>
      </a:lvl8pPr>
      <a:lvl9pPr marL="1828800" algn="l" rtl="0" fontAlgn="base">
        <a:spcBef>
          <a:spcPct val="0"/>
        </a:spcBef>
        <a:spcAft>
          <a:spcPct val="0"/>
        </a:spcAft>
        <a:defRPr sz="36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B4CCE2"/>
        </a:buClr>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ideo" Target="file:///C:\Users\chan\Desktop\YoxCNvm.mp4"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282889" y="1781175"/>
            <a:ext cx="7665167" cy="4455852"/>
          </a:xfrm>
        </p:spPr>
        <p:txBody>
          <a:bodyPr/>
          <a:lstStyle/>
          <a:p>
            <a:pPr algn="l" eaLnBrk="1" hangingPunct="1"/>
            <a:r>
              <a:rPr lang="en-GB" altLang="en-US" sz="3600" dirty="0" smtClean="0">
                <a:solidFill>
                  <a:schemeClr val="tx1"/>
                </a:solidFill>
              </a:rPr>
              <a:t/>
            </a:r>
            <a:br>
              <a:rPr lang="en-GB" altLang="en-US" sz="3600" dirty="0" smtClean="0">
                <a:solidFill>
                  <a:schemeClr val="tx1"/>
                </a:solidFill>
              </a:rPr>
            </a:br>
            <a:r>
              <a:rPr lang="en-GB" altLang="en-US" dirty="0" smtClean="0">
                <a:solidFill>
                  <a:schemeClr val="tx1"/>
                </a:solidFill>
              </a:rPr>
              <a:t>Build &amp; Control </a:t>
            </a:r>
            <a:br>
              <a:rPr lang="en-GB" altLang="en-US" dirty="0" smtClean="0">
                <a:solidFill>
                  <a:schemeClr val="tx1"/>
                </a:solidFill>
              </a:rPr>
            </a:br>
            <a:r>
              <a:rPr lang="en-GB" altLang="en-US" dirty="0" smtClean="0">
                <a:solidFill>
                  <a:schemeClr val="tx1"/>
                </a:solidFill>
              </a:rPr>
              <a:t>                   a rolling robot</a:t>
            </a:r>
            <a:r>
              <a:rPr lang="en-GB" altLang="en-US" sz="3600" dirty="0" smtClean="0">
                <a:solidFill>
                  <a:schemeClr val="tx1"/>
                </a:solidFill>
              </a:rPr>
              <a:t/>
            </a:r>
            <a:br>
              <a:rPr lang="en-GB" altLang="en-US" sz="3600" dirty="0" smtClean="0">
                <a:solidFill>
                  <a:schemeClr val="tx1"/>
                </a:solidFill>
              </a:rPr>
            </a:br>
            <a:r>
              <a:rPr lang="en-GB" altLang="en-US" sz="3600" dirty="0">
                <a:solidFill>
                  <a:schemeClr val="tx1"/>
                </a:solidFill>
              </a:rPr>
              <a:t/>
            </a:r>
            <a:br>
              <a:rPr lang="en-GB" altLang="en-US" sz="3600" dirty="0">
                <a:solidFill>
                  <a:schemeClr val="tx1"/>
                </a:solidFill>
              </a:rPr>
            </a:br>
            <a:r>
              <a:rPr lang="en-GB" altLang="en-US" sz="3600" dirty="0" smtClean="0">
                <a:solidFill>
                  <a:schemeClr val="tx1">
                    <a:lumMod val="60000"/>
                    <a:lumOff val="40000"/>
                  </a:schemeClr>
                </a:solidFill>
              </a:rPr>
              <a:t/>
            </a:r>
            <a:br>
              <a:rPr lang="en-GB" altLang="en-US" sz="3600" dirty="0" smtClean="0">
                <a:solidFill>
                  <a:schemeClr val="tx1">
                    <a:lumMod val="60000"/>
                    <a:lumOff val="40000"/>
                  </a:schemeClr>
                </a:solidFill>
              </a:rPr>
            </a:br>
            <a:r>
              <a:rPr lang="en-GB" altLang="en-US" sz="3600" dirty="0">
                <a:solidFill>
                  <a:schemeClr val="tx1">
                    <a:lumMod val="60000"/>
                    <a:lumOff val="40000"/>
                  </a:schemeClr>
                </a:solidFill>
              </a:rPr>
              <a:t/>
            </a:r>
            <a:br>
              <a:rPr lang="en-GB" altLang="en-US" sz="3600" dirty="0">
                <a:solidFill>
                  <a:schemeClr val="tx1">
                    <a:lumMod val="60000"/>
                    <a:lumOff val="40000"/>
                  </a:schemeClr>
                </a:solidFill>
              </a:rPr>
            </a:br>
            <a:r>
              <a:rPr lang="en-GB" altLang="en-US" sz="3600" dirty="0" smtClean="0">
                <a:solidFill>
                  <a:schemeClr val="tx1">
                    <a:lumMod val="60000"/>
                    <a:lumOff val="40000"/>
                  </a:schemeClr>
                </a:solidFill>
              </a:rPr>
              <a:t>             </a:t>
            </a:r>
            <a:r>
              <a:rPr lang="en-GB" altLang="en-US" sz="1800" b="0" dirty="0" err="1" smtClean="0">
                <a:solidFill>
                  <a:schemeClr val="tx1">
                    <a:lumMod val="40000"/>
                    <a:lumOff val="60000"/>
                  </a:schemeClr>
                </a:solidFill>
              </a:rPr>
              <a:t>Wonchul</a:t>
            </a:r>
            <a:r>
              <a:rPr lang="en-GB" altLang="en-US" sz="1800" b="0" dirty="0" smtClean="0">
                <a:solidFill>
                  <a:schemeClr val="tx1">
                    <a:lumMod val="40000"/>
                    <a:lumOff val="60000"/>
                  </a:schemeClr>
                </a:solidFill>
              </a:rPr>
              <a:t> Kim &amp; Chan </a:t>
            </a:r>
            <a:r>
              <a:rPr lang="en-GB" altLang="en-US" sz="1800" b="0" dirty="0" err="1" smtClean="0">
                <a:solidFill>
                  <a:schemeClr val="tx1">
                    <a:lumMod val="40000"/>
                    <a:lumOff val="60000"/>
                  </a:schemeClr>
                </a:solidFill>
              </a:rPr>
              <a:t>Sagong</a:t>
            </a:r>
            <a:r>
              <a:rPr lang="en-GB" altLang="en-US" sz="1800" b="0" dirty="0" smtClean="0">
                <a:solidFill>
                  <a:schemeClr val="tx1">
                    <a:lumMod val="40000"/>
                    <a:lumOff val="60000"/>
                  </a:schemeClr>
                </a:solidFill>
              </a:rPr>
              <a:t> </a:t>
            </a:r>
            <a:br>
              <a:rPr lang="en-GB" altLang="en-US" sz="1800" b="0" dirty="0" smtClean="0">
                <a:solidFill>
                  <a:schemeClr val="tx1">
                    <a:lumMod val="40000"/>
                    <a:lumOff val="60000"/>
                  </a:schemeClr>
                </a:solidFill>
              </a:rPr>
            </a:br>
            <a:r>
              <a:rPr lang="en-GB" altLang="en-US" sz="1800" b="0" dirty="0" smtClean="0">
                <a:solidFill>
                  <a:schemeClr val="tx1">
                    <a:lumMod val="40000"/>
                    <a:lumOff val="60000"/>
                  </a:schemeClr>
                </a:solidFill>
              </a:rPr>
              <a:t>                         School of Electrical &amp; </a:t>
            </a:r>
            <a:r>
              <a:rPr lang="en-GB" altLang="en-US" sz="1800" b="0" dirty="0" err="1" smtClean="0">
                <a:solidFill>
                  <a:schemeClr val="tx1">
                    <a:lumMod val="40000"/>
                    <a:lumOff val="60000"/>
                  </a:schemeClr>
                </a:solidFill>
              </a:rPr>
              <a:t>Elentronic</a:t>
            </a:r>
            <a:r>
              <a:rPr lang="en-GB" altLang="en-US" sz="1800" b="0" dirty="0" smtClean="0">
                <a:solidFill>
                  <a:schemeClr val="tx1">
                    <a:lumMod val="40000"/>
                    <a:lumOff val="60000"/>
                  </a:schemeClr>
                </a:solidFill>
              </a:rPr>
              <a:t> Engineering, </a:t>
            </a:r>
            <a:br>
              <a:rPr lang="en-GB" altLang="en-US" sz="1800" b="0" dirty="0" smtClean="0">
                <a:solidFill>
                  <a:schemeClr val="tx1">
                    <a:lumMod val="40000"/>
                    <a:lumOff val="60000"/>
                  </a:schemeClr>
                </a:solidFill>
              </a:rPr>
            </a:br>
            <a:r>
              <a:rPr lang="en-GB" altLang="en-US" sz="1800" b="0" dirty="0" smtClean="0">
                <a:solidFill>
                  <a:schemeClr val="tx1">
                    <a:lumMod val="40000"/>
                    <a:lumOff val="60000"/>
                  </a:schemeClr>
                </a:solidFill>
              </a:rPr>
              <a:t>                         </a:t>
            </a:r>
            <a:r>
              <a:rPr lang="en-GB" altLang="en-US" sz="1800" b="0" dirty="0" err="1" smtClean="0">
                <a:solidFill>
                  <a:schemeClr val="tx1">
                    <a:lumMod val="40000"/>
                    <a:lumOff val="60000"/>
                  </a:schemeClr>
                </a:solidFill>
              </a:rPr>
              <a:t>Yonsei</a:t>
            </a:r>
            <a:r>
              <a:rPr lang="en-GB" altLang="en-US" sz="1800" b="0" dirty="0" smtClean="0">
                <a:solidFill>
                  <a:schemeClr val="tx1">
                    <a:lumMod val="40000"/>
                    <a:lumOff val="60000"/>
                  </a:schemeClr>
                </a:solidFill>
              </a:rPr>
              <a:t> University, Seoul, Korea</a:t>
            </a:r>
            <a:br>
              <a:rPr lang="en-GB" altLang="en-US" sz="1800" b="0" dirty="0" smtClean="0">
                <a:solidFill>
                  <a:schemeClr val="tx1">
                    <a:lumMod val="40000"/>
                    <a:lumOff val="60000"/>
                  </a:schemeClr>
                </a:solidFill>
              </a:rPr>
            </a:br>
            <a:endParaRPr lang="en-US" altLang="en-US" sz="1800" dirty="0" smtClean="0">
              <a:solidFill>
                <a:schemeClr val="tx1">
                  <a:lumMod val="60000"/>
                  <a:lumOff val="40000"/>
                </a:schemeClr>
              </a:solidFill>
            </a:endParaRPr>
          </a:p>
        </p:txBody>
      </p:sp>
      <p:pic>
        <p:nvPicPr>
          <p:cNvPr id="2" name="그림 1"/>
          <p:cNvPicPr>
            <a:picLocks noChangeAspect="1"/>
          </p:cNvPicPr>
          <p:nvPr/>
        </p:nvPicPr>
        <p:blipFill>
          <a:blip r:embed="rId3"/>
          <a:stretch>
            <a:fillRect/>
          </a:stretch>
        </p:blipFill>
        <p:spPr>
          <a:xfrm>
            <a:off x="7534275" y="228600"/>
            <a:ext cx="1543050" cy="15525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a:t>
            </a:r>
            <a:r>
              <a:rPr lang="en-US" altLang="ko-KR" dirty="0"/>
              <a:t>build </a:t>
            </a:r>
            <a:r>
              <a:rPr lang="en-US" altLang="ko-KR" sz="1800" dirty="0"/>
              <a:t>- </a:t>
            </a:r>
            <a:r>
              <a:rPr lang="en-US" altLang="ko-KR" sz="1800" dirty="0" smtClean="0"/>
              <a:t> </a:t>
            </a:r>
            <a:r>
              <a:rPr lang="en-US" altLang="ko-KR" sz="1800" dirty="0" err="1"/>
              <a:t>Acc</a:t>
            </a:r>
            <a:r>
              <a:rPr lang="en-US" altLang="ko-KR" sz="1800" dirty="0"/>
              <a:t>/Dec control of DC Motor</a:t>
            </a:r>
            <a:endParaRPr lang="ko-KR" altLang="en-US" sz="1800" dirty="0"/>
          </a:p>
        </p:txBody>
      </p:sp>
      <p:pic>
        <p:nvPicPr>
          <p:cNvPr id="6" name="그림 5"/>
          <p:cNvPicPr>
            <a:picLocks noChangeAspect="1"/>
          </p:cNvPicPr>
          <p:nvPr/>
        </p:nvPicPr>
        <p:blipFill>
          <a:blip r:embed="rId3"/>
          <a:stretch>
            <a:fillRect/>
          </a:stretch>
        </p:blipFill>
        <p:spPr>
          <a:xfrm>
            <a:off x="1828801" y="1981200"/>
            <a:ext cx="3773977" cy="4319847"/>
          </a:xfrm>
          <a:prstGeom prst="rect">
            <a:avLst/>
          </a:prstGeom>
        </p:spPr>
      </p:pic>
      <p:pic>
        <p:nvPicPr>
          <p:cNvPr id="7" name="그림 6"/>
          <p:cNvPicPr>
            <a:picLocks noChangeAspect="1"/>
          </p:cNvPicPr>
          <p:nvPr/>
        </p:nvPicPr>
        <p:blipFill>
          <a:blip r:embed="rId4"/>
          <a:stretch>
            <a:fillRect/>
          </a:stretch>
        </p:blipFill>
        <p:spPr>
          <a:xfrm>
            <a:off x="5719156" y="2115589"/>
            <a:ext cx="3424844" cy="4185458"/>
          </a:xfrm>
          <a:prstGeom prst="rect">
            <a:avLst/>
          </a:prstGeom>
        </p:spPr>
      </p:pic>
    </p:spTree>
    <p:extLst>
      <p:ext uri="{BB962C8B-B14F-4D97-AF65-F5344CB8AC3E}">
        <p14:creationId xmlns:p14="http://schemas.microsoft.com/office/powerpoint/2010/main" val="3114589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dirty="0" smtClean="0"/>
              <a:t>How to build</a:t>
            </a:r>
            <a:endParaRPr lang="en-US" altLang="en-US" dirty="0" smtClean="0"/>
          </a:p>
        </p:txBody>
      </p:sp>
      <p:sp>
        <p:nvSpPr>
          <p:cNvPr id="12306" name="Text Box 18"/>
          <p:cNvSpPr txBox="1">
            <a:spLocks noChangeArrowheads="1"/>
          </p:cNvSpPr>
          <p:nvPr/>
        </p:nvSpPr>
        <p:spPr bwMode="auto">
          <a:xfrm>
            <a:off x="304800" y="2286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a:t>Company LOGO</a:t>
            </a:r>
            <a:endParaRPr lang="fr-FR" altLang="en-US" sz="1600" b="0"/>
          </a:p>
        </p:txBody>
      </p:sp>
      <p:pic>
        <p:nvPicPr>
          <p:cNvPr id="8" name="YoxCNvm.mp4">
            <a:hlinkClick r:id="" action="ppaction://media"/>
          </p:cNvPr>
          <p:cNvPicPr>
            <a:picLocks noRot="1" noChangeAspect="1"/>
          </p:cNvPicPr>
          <p:nvPr>
            <a:videoFile r:link="rId1"/>
          </p:nvPr>
        </p:nvPicPr>
        <p:blipFill>
          <a:blip r:embed="rId4" cstate="print"/>
          <a:stretch>
            <a:fillRect/>
          </a:stretch>
        </p:blipFill>
        <p:spPr>
          <a:xfrm>
            <a:off x="1981200" y="2674961"/>
            <a:ext cx="6985000" cy="3417863"/>
          </a:xfrm>
          <a:prstGeom prst="rect">
            <a:avLst/>
          </a:prstGeom>
        </p:spPr>
      </p:pic>
      <p:sp>
        <p:nvSpPr>
          <p:cNvPr id="5" name="내용 개체 틀 2"/>
          <p:cNvSpPr>
            <a:spLocks noGrp="1"/>
          </p:cNvSpPr>
          <p:nvPr>
            <p:ph idx="1"/>
          </p:nvPr>
        </p:nvSpPr>
        <p:spPr>
          <a:xfrm>
            <a:off x="1828800" y="2088107"/>
            <a:ext cx="7162800" cy="4084093"/>
          </a:xfrm>
        </p:spPr>
        <p:txBody>
          <a:bodyPr/>
          <a:lstStyle/>
          <a:p>
            <a:r>
              <a:rPr lang="en-US" altLang="ko-KR" dirty="0" smtClean="0"/>
              <a:t>3) Mechanism of Cheetah’s tail </a:t>
            </a:r>
            <a:endParaRPr lang="ko-KR" altLang="en-US" dirty="0"/>
          </a:p>
        </p:txBody>
      </p:sp>
    </p:spTree>
    <p:extLst>
      <p:ext uri="{BB962C8B-B14F-4D97-AF65-F5344CB8AC3E}">
        <p14:creationId xmlns:p14="http://schemas.microsoft.com/office/powerpoint/2010/main" val="33662192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mute="1">
                <p:cTn id="7" repeatCount="indefinite"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dirty="0" smtClean="0"/>
              <a:t>How to build</a:t>
            </a:r>
            <a:endParaRPr lang="en-US" altLang="en-US" dirty="0" smtClean="0"/>
          </a:p>
        </p:txBody>
      </p:sp>
      <p:sp>
        <p:nvSpPr>
          <p:cNvPr id="12306" name="Text Box 18"/>
          <p:cNvSpPr txBox="1">
            <a:spLocks noChangeArrowheads="1"/>
          </p:cNvSpPr>
          <p:nvPr/>
        </p:nvSpPr>
        <p:spPr bwMode="auto">
          <a:xfrm>
            <a:off x="304800" y="2286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a:t>Company LOGO</a:t>
            </a:r>
            <a:endParaRPr lang="fr-FR" altLang="en-US" sz="1600" b="0"/>
          </a:p>
        </p:txBody>
      </p:sp>
      <p:sp>
        <p:nvSpPr>
          <p:cNvPr id="5" name="내용 개체 틀 2"/>
          <p:cNvSpPr>
            <a:spLocks noGrp="1"/>
          </p:cNvSpPr>
          <p:nvPr>
            <p:ph idx="1"/>
          </p:nvPr>
        </p:nvSpPr>
        <p:spPr>
          <a:xfrm>
            <a:off x="1828800" y="2088107"/>
            <a:ext cx="7162800" cy="4084093"/>
          </a:xfrm>
        </p:spPr>
        <p:txBody>
          <a:bodyPr/>
          <a:lstStyle/>
          <a:p>
            <a:r>
              <a:rPr lang="en-US" altLang="ko-KR" dirty="0" smtClean="0"/>
              <a:t>3) Mechanism of Cheetah’s tail </a:t>
            </a:r>
            <a:endParaRPr lang="ko-KR" altLang="en-US" dirty="0"/>
          </a:p>
        </p:txBody>
      </p:sp>
      <p:pic>
        <p:nvPicPr>
          <p:cNvPr id="6" name="그림 5" descr="balance1.jpg"/>
          <p:cNvPicPr>
            <a:picLocks/>
          </p:cNvPicPr>
          <p:nvPr/>
        </p:nvPicPr>
        <p:blipFill>
          <a:blip r:embed="rId3" cstate="print"/>
          <a:stretch>
            <a:fillRect/>
          </a:stretch>
        </p:blipFill>
        <p:spPr>
          <a:xfrm>
            <a:off x="1819294" y="2614045"/>
            <a:ext cx="3456000" cy="3247911"/>
          </a:xfrm>
          <a:prstGeom prst="rect">
            <a:avLst/>
          </a:prstGeom>
        </p:spPr>
      </p:pic>
      <p:pic>
        <p:nvPicPr>
          <p:cNvPr id="7" name="그림 6" descr="balance2.jpg"/>
          <p:cNvPicPr>
            <a:picLocks/>
          </p:cNvPicPr>
          <p:nvPr/>
        </p:nvPicPr>
        <p:blipFill>
          <a:blip r:embed="rId4" cstate="print"/>
          <a:stretch>
            <a:fillRect/>
          </a:stretch>
        </p:blipFill>
        <p:spPr>
          <a:xfrm>
            <a:off x="5473529" y="2612185"/>
            <a:ext cx="3456000" cy="3247972"/>
          </a:xfrm>
          <a:prstGeom prst="rect">
            <a:avLst/>
          </a:prstGeom>
        </p:spPr>
      </p:pic>
      <p:sp>
        <p:nvSpPr>
          <p:cNvPr id="9" name="원형 화살표 8"/>
          <p:cNvSpPr/>
          <p:nvPr/>
        </p:nvSpPr>
        <p:spPr>
          <a:xfrm rot="16200000">
            <a:off x="1387633" y="3464808"/>
            <a:ext cx="1896836" cy="1008112"/>
          </a:xfrm>
          <a:prstGeom prst="circularArrow">
            <a:avLst/>
          </a:prstGeom>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7600" kern="1200">
                <a:solidFill>
                  <a:schemeClr val="lt1"/>
                </a:solidFill>
                <a:latin typeface="+mn-lt"/>
                <a:ea typeface="+mn-ea"/>
                <a:cs typeface="+mn-cs"/>
              </a:defRPr>
            </a:lvl1pPr>
            <a:lvl2pPr marL="457200" algn="l" rtl="0" fontAlgn="base">
              <a:spcBef>
                <a:spcPct val="0"/>
              </a:spcBef>
              <a:spcAft>
                <a:spcPct val="0"/>
              </a:spcAft>
              <a:defRPr sz="7600" kern="1200">
                <a:solidFill>
                  <a:schemeClr val="lt1"/>
                </a:solidFill>
                <a:latin typeface="+mn-lt"/>
                <a:ea typeface="+mn-ea"/>
                <a:cs typeface="+mn-cs"/>
              </a:defRPr>
            </a:lvl2pPr>
            <a:lvl3pPr marL="914400" algn="l" rtl="0" fontAlgn="base">
              <a:spcBef>
                <a:spcPct val="0"/>
              </a:spcBef>
              <a:spcAft>
                <a:spcPct val="0"/>
              </a:spcAft>
              <a:defRPr sz="7600" kern="1200">
                <a:solidFill>
                  <a:schemeClr val="lt1"/>
                </a:solidFill>
                <a:latin typeface="+mn-lt"/>
                <a:ea typeface="+mn-ea"/>
                <a:cs typeface="+mn-cs"/>
              </a:defRPr>
            </a:lvl3pPr>
            <a:lvl4pPr marL="1371600" algn="l" rtl="0" fontAlgn="base">
              <a:spcBef>
                <a:spcPct val="0"/>
              </a:spcBef>
              <a:spcAft>
                <a:spcPct val="0"/>
              </a:spcAft>
              <a:defRPr sz="7600" kern="1200">
                <a:solidFill>
                  <a:schemeClr val="lt1"/>
                </a:solidFill>
                <a:latin typeface="+mn-lt"/>
                <a:ea typeface="+mn-ea"/>
                <a:cs typeface="+mn-cs"/>
              </a:defRPr>
            </a:lvl4pPr>
            <a:lvl5pPr marL="1828800" algn="l" rtl="0" fontAlgn="base">
              <a:spcBef>
                <a:spcPct val="0"/>
              </a:spcBef>
              <a:spcAft>
                <a:spcPct val="0"/>
              </a:spcAft>
              <a:defRPr sz="7600" kern="1200">
                <a:solidFill>
                  <a:schemeClr val="lt1"/>
                </a:solidFill>
                <a:latin typeface="+mn-lt"/>
                <a:ea typeface="+mn-ea"/>
                <a:cs typeface="+mn-cs"/>
              </a:defRPr>
            </a:lvl5pPr>
            <a:lvl6pPr marL="2286000" algn="l" defTabSz="914400" rtl="0" eaLnBrk="1" latinLnBrk="0" hangingPunct="1">
              <a:defRPr sz="7600" kern="1200">
                <a:solidFill>
                  <a:schemeClr val="lt1"/>
                </a:solidFill>
                <a:latin typeface="+mn-lt"/>
                <a:ea typeface="+mn-ea"/>
                <a:cs typeface="+mn-cs"/>
              </a:defRPr>
            </a:lvl6pPr>
            <a:lvl7pPr marL="2743200" algn="l" defTabSz="914400" rtl="0" eaLnBrk="1" latinLnBrk="0" hangingPunct="1">
              <a:defRPr sz="7600" kern="1200">
                <a:solidFill>
                  <a:schemeClr val="lt1"/>
                </a:solidFill>
                <a:latin typeface="+mn-lt"/>
                <a:ea typeface="+mn-ea"/>
                <a:cs typeface="+mn-cs"/>
              </a:defRPr>
            </a:lvl7pPr>
            <a:lvl8pPr marL="3200400" algn="l" defTabSz="914400" rtl="0" eaLnBrk="1" latinLnBrk="0" hangingPunct="1">
              <a:defRPr sz="7600" kern="1200">
                <a:solidFill>
                  <a:schemeClr val="lt1"/>
                </a:solidFill>
                <a:latin typeface="+mn-lt"/>
                <a:ea typeface="+mn-ea"/>
                <a:cs typeface="+mn-cs"/>
              </a:defRPr>
            </a:lvl8pPr>
            <a:lvl9pPr marL="3657600" algn="l" defTabSz="914400" rtl="0" eaLnBrk="1" latinLnBrk="0" hangingPunct="1">
              <a:defRPr sz="7600" kern="1200">
                <a:solidFill>
                  <a:schemeClr val="lt1"/>
                </a:solidFill>
                <a:latin typeface="+mn-lt"/>
                <a:ea typeface="+mn-ea"/>
                <a:cs typeface="+mn-cs"/>
              </a:defRPr>
            </a:lvl9pPr>
          </a:lstStyle>
          <a:p>
            <a:pPr algn="ctr"/>
            <a:endParaRPr lang="ko-KR" altLang="en-US">
              <a:solidFill>
                <a:schemeClr val="tx1"/>
              </a:solidFill>
            </a:endParaRPr>
          </a:p>
        </p:txBody>
      </p:sp>
      <p:sp>
        <p:nvSpPr>
          <p:cNvPr id="10" name="원형 화살표 9"/>
          <p:cNvSpPr/>
          <p:nvPr/>
        </p:nvSpPr>
        <p:spPr>
          <a:xfrm rot="19505334">
            <a:off x="3743713" y="3204856"/>
            <a:ext cx="726461" cy="784494"/>
          </a:xfrm>
          <a:prstGeom prst="circularArrow">
            <a:avLst/>
          </a:prstGeom>
          <a:scene3d>
            <a:camera prst="orthographicFront">
              <a:rot lat="1080000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7600" kern="1200">
                <a:solidFill>
                  <a:schemeClr val="lt1"/>
                </a:solidFill>
                <a:latin typeface="+mn-lt"/>
                <a:ea typeface="+mn-ea"/>
                <a:cs typeface="+mn-cs"/>
              </a:defRPr>
            </a:lvl1pPr>
            <a:lvl2pPr marL="457200" algn="l" rtl="0" fontAlgn="base">
              <a:spcBef>
                <a:spcPct val="0"/>
              </a:spcBef>
              <a:spcAft>
                <a:spcPct val="0"/>
              </a:spcAft>
              <a:defRPr sz="7600" kern="1200">
                <a:solidFill>
                  <a:schemeClr val="lt1"/>
                </a:solidFill>
                <a:latin typeface="+mn-lt"/>
                <a:ea typeface="+mn-ea"/>
                <a:cs typeface="+mn-cs"/>
              </a:defRPr>
            </a:lvl2pPr>
            <a:lvl3pPr marL="914400" algn="l" rtl="0" fontAlgn="base">
              <a:spcBef>
                <a:spcPct val="0"/>
              </a:spcBef>
              <a:spcAft>
                <a:spcPct val="0"/>
              </a:spcAft>
              <a:defRPr sz="7600" kern="1200">
                <a:solidFill>
                  <a:schemeClr val="lt1"/>
                </a:solidFill>
                <a:latin typeface="+mn-lt"/>
                <a:ea typeface="+mn-ea"/>
                <a:cs typeface="+mn-cs"/>
              </a:defRPr>
            </a:lvl3pPr>
            <a:lvl4pPr marL="1371600" algn="l" rtl="0" fontAlgn="base">
              <a:spcBef>
                <a:spcPct val="0"/>
              </a:spcBef>
              <a:spcAft>
                <a:spcPct val="0"/>
              </a:spcAft>
              <a:defRPr sz="7600" kern="1200">
                <a:solidFill>
                  <a:schemeClr val="lt1"/>
                </a:solidFill>
                <a:latin typeface="+mn-lt"/>
                <a:ea typeface="+mn-ea"/>
                <a:cs typeface="+mn-cs"/>
              </a:defRPr>
            </a:lvl4pPr>
            <a:lvl5pPr marL="1828800" algn="l" rtl="0" fontAlgn="base">
              <a:spcBef>
                <a:spcPct val="0"/>
              </a:spcBef>
              <a:spcAft>
                <a:spcPct val="0"/>
              </a:spcAft>
              <a:defRPr sz="7600" kern="1200">
                <a:solidFill>
                  <a:schemeClr val="lt1"/>
                </a:solidFill>
                <a:latin typeface="+mn-lt"/>
                <a:ea typeface="+mn-ea"/>
                <a:cs typeface="+mn-cs"/>
              </a:defRPr>
            </a:lvl5pPr>
            <a:lvl6pPr marL="2286000" algn="l" defTabSz="914400" rtl="0" eaLnBrk="1" latinLnBrk="0" hangingPunct="1">
              <a:defRPr sz="7600" kern="1200">
                <a:solidFill>
                  <a:schemeClr val="lt1"/>
                </a:solidFill>
                <a:latin typeface="+mn-lt"/>
                <a:ea typeface="+mn-ea"/>
                <a:cs typeface="+mn-cs"/>
              </a:defRPr>
            </a:lvl6pPr>
            <a:lvl7pPr marL="2743200" algn="l" defTabSz="914400" rtl="0" eaLnBrk="1" latinLnBrk="0" hangingPunct="1">
              <a:defRPr sz="7600" kern="1200">
                <a:solidFill>
                  <a:schemeClr val="lt1"/>
                </a:solidFill>
                <a:latin typeface="+mn-lt"/>
                <a:ea typeface="+mn-ea"/>
                <a:cs typeface="+mn-cs"/>
              </a:defRPr>
            </a:lvl7pPr>
            <a:lvl8pPr marL="3200400" algn="l" defTabSz="914400" rtl="0" eaLnBrk="1" latinLnBrk="0" hangingPunct="1">
              <a:defRPr sz="7600" kern="1200">
                <a:solidFill>
                  <a:schemeClr val="lt1"/>
                </a:solidFill>
                <a:latin typeface="+mn-lt"/>
                <a:ea typeface="+mn-ea"/>
                <a:cs typeface="+mn-cs"/>
              </a:defRPr>
            </a:lvl8pPr>
            <a:lvl9pPr marL="3657600" algn="l" defTabSz="914400" rtl="0" eaLnBrk="1" latinLnBrk="0" hangingPunct="1">
              <a:defRPr sz="7600" kern="1200">
                <a:solidFill>
                  <a:schemeClr val="lt1"/>
                </a:solidFill>
                <a:latin typeface="+mn-lt"/>
                <a:ea typeface="+mn-ea"/>
                <a:cs typeface="+mn-cs"/>
              </a:defRPr>
            </a:lvl9pPr>
          </a:lstStyle>
          <a:p>
            <a:pPr algn="ctr"/>
            <a:endParaRPr lang="ko-KR" altLang="en-US">
              <a:solidFill>
                <a:schemeClr val="tx1"/>
              </a:solidFill>
            </a:endParaRPr>
          </a:p>
        </p:txBody>
      </p:sp>
      <p:sp>
        <p:nvSpPr>
          <p:cNvPr id="11" name="원형 화살표 10"/>
          <p:cNvSpPr/>
          <p:nvPr/>
        </p:nvSpPr>
        <p:spPr>
          <a:xfrm rot="2739846">
            <a:off x="6134968" y="3358559"/>
            <a:ext cx="1039759" cy="633416"/>
          </a:xfrm>
          <a:prstGeom prst="circularArrow">
            <a:avLst/>
          </a:prstGeom>
          <a:scene3d>
            <a:camera prst="orthographicFront">
              <a:rot lat="10800000" lon="108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7600" kern="1200">
                <a:solidFill>
                  <a:schemeClr val="lt1"/>
                </a:solidFill>
                <a:latin typeface="+mn-lt"/>
                <a:ea typeface="+mn-ea"/>
                <a:cs typeface="+mn-cs"/>
              </a:defRPr>
            </a:lvl1pPr>
            <a:lvl2pPr marL="457200" algn="l" rtl="0" fontAlgn="base">
              <a:spcBef>
                <a:spcPct val="0"/>
              </a:spcBef>
              <a:spcAft>
                <a:spcPct val="0"/>
              </a:spcAft>
              <a:defRPr sz="7600" kern="1200">
                <a:solidFill>
                  <a:schemeClr val="lt1"/>
                </a:solidFill>
                <a:latin typeface="+mn-lt"/>
                <a:ea typeface="+mn-ea"/>
                <a:cs typeface="+mn-cs"/>
              </a:defRPr>
            </a:lvl2pPr>
            <a:lvl3pPr marL="914400" algn="l" rtl="0" fontAlgn="base">
              <a:spcBef>
                <a:spcPct val="0"/>
              </a:spcBef>
              <a:spcAft>
                <a:spcPct val="0"/>
              </a:spcAft>
              <a:defRPr sz="7600" kern="1200">
                <a:solidFill>
                  <a:schemeClr val="lt1"/>
                </a:solidFill>
                <a:latin typeface="+mn-lt"/>
                <a:ea typeface="+mn-ea"/>
                <a:cs typeface="+mn-cs"/>
              </a:defRPr>
            </a:lvl3pPr>
            <a:lvl4pPr marL="1371600" algn="l" rtl="0" fontAlgn="base">
              <a:spcBef>
                <a:spcPct val="0"/>
              </a:spcBef>
              <a:spcAft>
                <a:spcPct val="0"/>
              </a:spcAft>
              <a:defRPr sz="7600" kern="1200">
                <a:solidFill>
                  <a:schemeClr val="lt1"/>
                </a:solidFill>
                <a:latin typeface="+mn-lt"/>
                <a:ea typeface="+mn-ea"/>
                <a:cs typeface="+mn-cs"/>
              </a:defRPr>
            </a:lvl4pPr>
            <a:lvl5pPr marL="1828800" algn="l" rtl="0" fontAlgn="base">
              <a:spcBef>
                <a:spcPct val="0"/>
              </a:spcBef>
              <a:spcAft>
                <a:spcPct val="0"/>
              </a:spcAft>
              <a:defRPr sz="7600" kern="1200">
                <a:solidFill>
                  <a:schemeClr val="lt1"/>
                </a:solidFill>
                <a:latin typeface="+mn-lt"/>
                <a:ea typeface="+mn-ea"/>
                <a:cs typeface="+mn-cs"/>
              </a:defRPr>
            </a:lvl5pPr>
            <a:lvl6pPr marL="2286000" algn="l" defTabSz="914400" rtl="0" eaLnBrk="1" latinLnBrk="0" hangingPunct="1">
              <a:defRPr sz="7600" kern="1200">
                <a:solidFill>
                  <a:schemeClr val="lt1"/>
                </a:solidFill>
                <a:latin typeface="+mn-lt"/>
                <a:ea typeface="+mn-ea"/>
                <a:cs typeface="+mn-cs"/>
              </a:defRPr>
            </a:lvl6pPr>
            <a:lvl7pPr marL="2743200" algn="l" defTabSz="914400" rtl="0" eaLnBrk="1" latinLnBrk="0" hangingPunct="1">
              <a:defRPr sz="7600" kern="1200">
                <a:solidFill>
                  <a:schemeClr val="lt1"/>
                </a:solidFill>
                <a:latin typeface="+mn-lt"/>
                <a:ea typeface="+mn-ea"/>
                <a:cs typeface="+mn-cs"/>
              </a:defRPr>
            </a:lvl7pPr>
            <a:lvl8pPr marL="3200400" algn="l" defTabSz="914400" rtl="0" eaLnBrk="1" latinLnBrk="0" hangingPunct="1">
              <a:defRPr sz="7600" kern="1200">
                <a:solidFill>
                  <a:schemeClr val="lt1"/>
                </a:solidFill>
                <a:latin typeface="+mn-lt"/>
                <a:ea typeface="+mn-ea"/>
                <a:cs typeface="+mn-cs"/>
              </a:defRPr>
            </a:lvl8pPr>
            <a:lvl9pPr marL="3657600" algn="l" defTabSz="914400" rtl="0" eaLnBrk="1" latinLnBrk="0" hangingPunct="1">
              <a:defRPr sz="7600" kern="1200">
                <a:solidFill>
                  <a:schemeClr val="lt1"/>
                </a:solidFill>
                <a:latin typeface="+mn-lt"/>
                <a:ea typeface="+mn-ea"/>
                <a:cs typeface="+mn-cs"/>
              </a:defRPr>
            </a:lvl9pPr>
          </a:lstStyle>
          <a:p>
            <a:pPr algn="ctr"/>
            <a:endParaRPr lang="ko-KR" altLang="en-US">
              <a:solidFill>
                <a:schemeClr val="tx1"/>
              </a:solidFill>
            </a:endParaRPr>
          </a:p>
        </p:txBody>
      </p:sp>
      <p:sp>
        <p:nvSpPr>
          <p:cNvPr id="12" name="원형 화살표 11"/>
          <p:cNvSpPr/>
          <p:nvPr/>
        </p:nvSpPr>
        <p:spPr>
          <a:xfrm rot="16993453">
            <a:off x="7303245" y="3641547"/>
            <a:ext cx="1896836" cy="1070604"/>
          </a:xfrm>
          <a:prstGeom prst="circularArrow">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7600" kern="1200">
                <a:solidFill>
                  <a:schemeClr val="lt1"/>
                </a:solidFill>
                <a:latin typeface="+mn-lt"/>
                <a:ea typeface="+mn-ea"/>
                <a:cs typeface="+mn-cs"/>
              </a:defRPr>
            </a:lvl1pPr>
            <a:lvl2pPr marL="457200" algn="l" rtl="0" fontAlgn="base">
              <a:spcBef>
                <a:spcPct val="0"/>
              </a:spcBef>
              <a:spcAft>
                <a:spcPct val="0"/>
              </a:spcAft>
              <a:defRPr sz="7600" kern="1200">
                <a:solidFill>
                  <a:schemeClr val="lt1"/>
                </a:solidFill>
                <a:latin typeface="+mn-lt"/>
                <a:ea typeface="+mn-ea"/>
                <a:cs typeface="+mn-cs"/>
              </a:defRPr>
            </a:lvl2pPr>
            <a:lvl3pPr marL="914400" algn="l" rtl="0" fontAlgn="base">
              <a:spcBef>
                <a:spcPct val="0"/>
              </a:spcBef>
              <a:spcAft>
                <a:spcPct val="0"/>
              </a:spcAft>
              <a:defRPr sz="7600" kern="1200">
                <a:solidFill>
                  <a:schemeClr val="lt1"/>
                </a:solidFill>
                <a:latin typeface="+mn-lt"/>
                <a:ea typeface="+mn-ea"/>
                <a:cs typeface="+mn-cs"/>
              </a:defRPr>
            </a:lvl3pPr>
            <a:lvl4pPr marL="1371600" algn="l" rtl="0" fontAlgn="base">
              <a:spcBef>
                <a:spcPct val="0"/>
              </a:spcBef>
              <a:spcAft>
                <a:spcPct val="0"/>
              </a:spcAft>
              <a:defRPr sz="7600" kern="1200">
                <a:solidFill>
                  <a:schemeClr val="lt1"/>
                </a:solidFill>
                <a:latin typeface="+mn-lt"/>
                <a:ea typeface="+mn-ea"/>
                <a:cs typeface="+mn-cs"/>
              </a:defRPr>
            </a:lvl4pPr>
            <a:lvl5pPr marL="1828800" algn="l" rtl="0" fontAlgn="base">
              <a:spcBef>
                <a:spcPct val="0"/>
              </a:spcBef>
              <a:spcAft>
                <a:spcPct val="0"/>
              </a:spcAft>
              <a:defRPr sz="7600" kern="1200">
                <a:solidFill>
                  <a:schemeClr val="lt1"/>
                </a:solidFill>
                <a:latin typeface="+mn-lt"/>
                <a:ea typeface="+mn-ea"/>
                <a:cs typeface="+mn-cs"/>
              </a:defRPr>
            </a:lvl5pPr>
            <a:lvl6pPr marL="2286000" algn="l" defTabSz="914400" rtl="0" eaLnBrk="1" latinLnBrk="0" hangingPunct="1">
              <a:defRPr sz="7600" kern="1200">
                <a:solidFill>
                  <a:schemeClr val="lt1"/>
                </a:solidFill>
                <a:latin typeface="+mn-lt"/>
                <a:ea typeface="+mn-ea"/>
                <a:cs typeface="+mn-cs"/>
              </a:defRPr>
            </a:lvl6pPr>
            <a:lvl7pPr marL="2743200" algn="l" defTabSz="914400" rtl="0" eaLnBrk="1" latinLnBrk="0" hangingPunct="1">
              <a:defRPr sz="7600" kern="1200">
                <a:solidFill>
                  <a:schemeClr val="lt1"/>
                </a:solidFill>
                <a:latin typeface="+mn-lt"/>
                <a:ea typeface="+mn-ea"/>
                <a:cs typeface="+mn-cs"/>
              </a:defRPr>
            </a:lvl7pPr>
            <a:lvl8pPr marL="3200400" algn="l" defTabSz="914400" rtl="0" eaLnBrk="1" latinLnBrk="0" hangingPunct="1">
              <a:defRPr sz="7600" kern="1200">
                <a:solidFill>
                  <a:schemeClr val="lt1"/>
                </a:solidFill>
                <a:latin typeface="+mn-lt"/>
                <a:ea typeface="+mn-ea"/>
                <a:cs typeface="+mn-cs"/>
              </a:defRPr>
            </a:lvl8pPr>
            <a:lvl9pPr marL="3657600" algn="l" defTabSz="914400" rtl="0" eaLnBrk="1" latinLnBrk="0" hangingPunct="1">
              <a:defRPr sz="7600" kern="1200">
                <a:solidFill>
                  <a:schemeClr val="lt1"/>
                </a:solidFill>
                <a:latin typeface="+mn-lt"/>
                <a:ea typeface="+mn-ea"/>
                <a:cs typeface="+mn-cs"/>
              </a:defRPr>
            </a:lvl9pPr>
          </a:lstStyle>
          <a:p>
            <a:pPr algn="ctr"/>
            <a:endParaRPr lang="ko-KR" altLang="en-US">
              <a:solidFill>
                <a:schemeClr val="tx1"/>
              </a:solidFill>
            </a:endParaRPr>
          </a:p>
        </p:txBody>
      </p:sp>
    </p:spTree>
    <p:extLst>
      <p:ext uri="{BB962C8B-B14F-4D97-AF65-F5344CB8AC3E}">
        <p14:creationId xmlns:p14="http://schemas.microsoft.com/office/powerpoint/2010/main" val="1172015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dirty="0" smtClean="0"/>
              <a:t>How to build </a:t>
            </a:r>
            <a:r>
              <a:rPr lang="en-GB" altLang="en-US" sz="1800" dirty="0" smtClean="0"/>
              <a:t>- </a:t>
            </a:r>
            <a:r>
              <a:rPr lang="en-US" altLang="ko-KR" sz="1800" dirty="0"/>
              <a:t>Mechanism of Cheetah’s tail </a:t>
            </a:r>
            <a:endParaRPr lang="en-US" altLang="en-US" dirty="0" smtClean="0"/>
          </a:p>
        </p:txBody>
      </p:sp>
      <p:sp>
        <p:nvSpPr>
          <p:cNvPr id="12306" name="Text Box 18"/>
          <p:cNvSpPr txBox="1">
            <a:spLocks noChangeArrowheads="1"/>
          </p:cNvSpPr>
          <p:nvPr/>
        </p:nvSpPr>
        <p:spPr bwMode="auto">
          <a:xfrm>
            <a:off x="304800" y="2286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a:t>Company LOGO</a:t>
            </a:r>
            <a:endParaRPr lang="fr-FR" altLang="en-US" sz="1600" b="0"/>
          </a:p>
        </p:txBody>
      </p:sp>
      <p:sp>
        <p:nvSpPr>
          <p:cNvPr id="5" name="내용 개체 틀 2"/>
          <p:cNvSpPr>
            <a:spLocks noGrp="1"/>
          </p:cNvSpPr>
          <p:nvPr>
            <p:ph idx="1"/>
          </p:nvPr>
        </p:nvSpPr>
        <p:spPr>
          <a:xfrm>
            <a:off x="1828800" y="2088107"/>
            <a:ext cx="7162800" cy="4084093"/>
          </a:xfrm>
        </p:spPr>
        <p:txBody>
          <a:bodyPr/>
          <a:lstStyle/>
          <a:p>
            <a:r>
              <a:rPr lang="en-US" altLang="ko-KR" dirty="0" smtClean="0"/>
              <a:t>PID control</a:t>
            </a:r>
            <a:endParaRPr lang="ko-KR" altLang="en-US" dirty="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571751"/>
            <a:ext cx="6906986" cy="3322864"/>
          </a:xfrm>
          <a:prstGeom prst="rect">
            <a:avLst/>
          </a:prstGeom>
        </p:spPr>
      </p:pic>
      <p:sp>
        <p:nvSpPr>
          <p:cNvPr id="14" name="Rectangle 3"/>
          <p:cNvSpPr txBox="1">
            <a:spLocks noChangeArrowheads="1"/>
          </p:cNvSpPr>
          <p:nvPr/>
        </p:nvSpPr>
        <p:spPr bwMode="auto">
          <a:xfrm>
            <a:off x="1981200" y="5961606"/>
            <a:ext cx="6667500" cy="635001"/>
          </a:xfrm>
          <a:prstGeom prst="rect">
            <a:avLst/>
          </a:prstGeom>
          <a:ln w="12700" cap="flat" cmpd="sng" algn="ctr">
            <a:solidFill>
              <a:schemeClr val="bg1"/>
            </a:solidFill>
            <a:prstDash val="solid"/>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B4CCE2"/>
              </a:buClr>
              <a:buChar char="•"/>
              <a:defRPr sz="2400" kern="1200">
                <a:solidFill>
                  <a:schemeClr val="dk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dk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dk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dk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buNone/>
            </a:pPr>
            <a:r>
              <a:rPr lang="en-US" altLang="ko-KR" sz="1800" dirty="0" smtClean="0">
                <a:solidFill>
                  <a:srgbClr val="003366"/>
                </a:solidFill>
              </a:rPr>
              <a:t>P = proportional             I = Integral                   </a:t>
            </a:r>
            <a:r>
              <a:rPr lang="en-US" altLang="ko-KR" sz="1800" dirty="0">
                <a:solidFill>
                  <a:srgbClr val="003366"/>
                </a:solidFill>
              </a:rPr>
              <a:t>D=Derivative</a:t>
            </a:r>
          </a:p>
          <a:p>
            <a:pPr>
              <a:buNone/>
            </a:pPr>
            <a:endParaRPr lang="en-US" altLang="ko-KR" sz="1800" dirty="0">
              <a:solidFill>
                <a:srgbClr val="003366"/>
              </a:solidFill>
            </a:endParaRPr>
          </a:p>
          <a:p>
            <a:pPr>
              <a:buNone/>
            </a:pPr>
            <a:endParaRPr lang="en-US" altLang="ko-KR" sz="1800" dirty="0">
              <a:solidFill>
                <a:srgbClr val="003366"/>
              </a:solidFill>
            </a:endParaRPr>
          </a:p>
          <a:p>
            <a:pPr>
              <a:buFontTx/>
              <a:buNone/>
            </a:pPr>
            <a:endParaRPr lang="en-US" altLang="en-US" sz="1800" b="1" u="sng" dirty="0" smtClean="0">
              <a:solidFill>
                <a:schemeClr val="folHlink"/>
              </a:solidFill>
            </a:endParaRPr>
          </a:p>
        </p:txBody>
      </p:sp>
    </p:spTree>
    <p:extLst>
      <p:ext uri="{BB962C8B-B14F-4D97-AF65-F5344CB8AC3E}">
        <p14:creationId xmlns:p14="http://schemas.microsoft.com/office/powerpoint/2010/main" val="375075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dirty="0" smtClean="0"/>
              <a:t>How to build </a:t>
            </a:r>
            <a:r>
              <a:rPr lang="en-GB" altLang="en-US" sz="1800" dirty="0" smtClean="0"/>
              <a:t>- </a:t>
            </a:r>
            <a:r>
              <a:rPr lang="en-US" altLang="ko-KR" sz="1800" dirty="0"/>
              <a:t>Mechanism of Cheetah’s tail </a:t>
            </a:r>
            <a:endParaRPr lang="en-US" altLang="en-US" dirty="0" smtClean="0"/>
          </a:p>
        </p:txBody>
      </p:sp>
      <p:sp>
        <p:nvSpPr>
          <p:cNvPr id="12306" name="Text Box 18"/>
          <p:cNvSpPr txBox="1">
            <a:spLocks noChangeArrowheads="1"/>
          </p:cNvSpPr>
          <p:nvPr/>
        </p:nvSpPr>
        <p:spPr bwMode="auto">
          <a:xfrm>
            <a:off x="304800" y="2286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a:t>Company LOGO</a:t>
            </a:r>
            <a:endParaRPr lang="fr-FR" altLang="en-US" sz="1600" b="0"/>
          </a:p>
        </p:txBody>
      </p:sp>
      <p:pic>
        <p:nvPicPr>
          <p:cNvPr id="3" name="그림 2"/>
          <p:cNvPicPr>
            <a:picLocks noChangeAspect="1"/>
          </p:cNvPicPr>
          <p:nvPr/>
        </p:nvPicPr>
        <p:blipFill>
          <a:blip r:embed="rId3"/>
          <a:stretch>
            <a:fillRect/>
          </a:stretch>
        </p:blipFill>
        <p:spPr>
          <a:xfrm>
            <a:off x="1828800" y="2214562"/>
            <a:ext cx="7004957" cy="4071938"/>
          </a:xfrm>
          <a:prstGeom prst="rect">
            <a:avLst/>
          </a:prstGeom>
        </p:spPr>
      </p:pic>
      <p:pic>
        <p:nvPicPr>
          <p:cNvPr id="4" name="그림 3"/>
          <p:cNvPicPr>
            <a:picLocks noChangeAspect="1"/>
          </p:cNvPicPr>
          <p:nvPr/>
        </p:nvPicPr>
        <p:blipFill>
          <a:blip r:embed="rId4"/>
          <a:stretch>
            <a:fillRect/>
          </a:stretch>
        </p:blipFill>
        <p:spPr>
          <a:xfrm>
            <a:off x="5644922" y="5162550"/>
            <a:ext cx="3303135" cy="1357312"/>
          </a:xfrm>
          <a:prstGeom prst="rect">
            <a:avLst/>
          </a:prstGeom>
        </p:spPr>
      </p:pic>
      <p:pic>
        <p:nvPicPr>
          <p:cNvPr id="6" name="그림 5"/>
          <p:cNvPicPr>
            <a:picLocks noChangeAspect="1"/>
          </p:cNvPicPr>
          <p:nvPr/>
        </p:nvPicPr>
        <p:blipFill>
          <a:blip r:embed="rId5"/>
          <a:stretch>
            <a:fillRect/>
          </a:stretch>
        </p:blipFill>
        <p:spPr>
          <a:xfrm>
            <a:off x="4555671" y="2214562"/>
            <a:ext cx="4588329" cy="626609"/>
          </a:xfrm>
          <a:prstGeom prst="rect">
            <a:avLst/>
          </a:prstGeom>
        </p:spPr>
      </p:pic>
    </p:spTree>
    <p:extLst>
      <p:ext uri="{BB962C8B-B14F-4D97-AF65-F5344CB8AC3E}">
        <p14:creationId xmlns:p14="http://schemas.microsoft.com/office/powerpoint/2010/main" val="35140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altLang="en-US" dirty="0" smtClean="0"/>
              <a:t>How to build </a:t>
            </a:r>
            <a:r>
              <a:rPr lang="en-GB" altLang="en-US" sz="1800" dirty="0" smtClean="0"/>
              <a:t>- </a:t>
            </a:r>
            <a:r>
              <a:rPr lang="en-US" altLang="ko-KR" sz="1800" dirty="0"/>
              <a:t>Mechanism of Cheetah’s tail </a:t>
            </a:r>
            <a:endParaRPr lang="en-US" altLang="en-US" dirty="0" smtClean="0"/>
          </a:p>
        </p:txBody>
      </p:sp>
      <p:sp>
        <p:nvSpPr>
          <p:cNvPr id="12306" name="Text Box 18"/>
          <p:cNvSpPr txBox="1">
            <a:spLocks noChangeArrowheads="1"/>
          </p:cNvSpPr>
          <p:nvPr/>
        </p:nvSpPr>
        <p:spPr bwMode="auto">
          <a:xfrm>
            <a:off x="304800" y="2286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a:t>Company LOGO</a:t>
            </a:r>
            <a:endParaRPr lang="fr-FR" altLang="en-US" sz="1600" b="0"/>
          </a:p>
        </p:txBody>
      </p:sp>
      <p:sp>
        <p:nvSpPr>
          <p:cNvPr id="7" name="Rectangle 3"/>
          <p:cNvSpPr txBox="1">
            <a:spLocks noChangeArrowheads="1"/>
          </p:cNvSpPr>
          <p:nvPr/>
        </p:nvSpPr>
        <p:spPr bwMode="auto">
          <a:xfrm>
            <a:off x="2019300" y="2451099"/>
            <a:ext cx="6667500" cy="3704772"/>
          </a:xfrm>
          <a:prstGeom prst="rect">
            <a:avLst/>
          </a:prstGeom>
          <a:ln w="12700" cap="flat" cmpd="sng" algn="ctr">
            <a:solidFill>
              <a:schemeClr val="bg1"/>
            </a:solidFill>
            <a:prstDash val="solid"/>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B4CCE2"/>
              </a:buClr>
              <a:buChar char="•"/>
              <a:defRPr sz="2400" kern="1200">
                <a:solidFill>
                  <a:schemeClr val="dk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dk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dk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dk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buFontTx/>
              <a:buNone/>
            </a:pPr>
            <a:r>
              <a:rPr lang="fr-FR" altLang="ko-KR" sz="1800" b="1" dirty="0" smtClean="0"/>
              <a:t>err = 0 - (((double)(g_axis/100))/500); //g_axis is current angle value</a:t>
            </a:r>
          </a:p>
          <a:p>
            <a:pPr>
              <a:buFontTx/>
              <a:buNone/>
            </a:pPr>
            <a:r>
              <a:rPr lang="en-US" altLang="ko-KR" sz="1800" b="1" dirty="0" err="1" smtClean="0"/>
              <a:t>Kp</a:t>
            </a:r>
            <a:r>
              <a:rPr lang="en-US" altLang="ko-KR" sz="1800" b="1" dirty="0" smtClean="0"/>
              <a:t> = 20 * err; </a:t>
            </a:r>
          </a:p>
          <a:p>
            <a:pPr>
              <a:buFontTx/>
              <a:buNone/>
            </a:pPr>
            <a:r>
              <a:rPr lang="en-US" altLang="ko-KR" sz="1800" b="1" dirty="0" err="1" smtClean="0"/>
              <a:t>I_err</a:t>
            </a:r>
            <a:r>
              <a:rPr lang="en-US" altLang="ko-KR" sz="1800" b="1" dirty="0" smtClean="0"/>
              <a:t> += err * 0.001; </a:t>
            </a:r>
          </a:p>
          <a:p>
            <a:pPr>
              <a:buFontTx/>
              <a:buNone/>
            </a:pPr>
            <a:r>
              <a:rPr lang="en-US" altLang="ko-KR" sz="1800" b="1" dirty="0" smtClean="0"/>
              <a:t>Ki = 0.1 * </a:t>
            </a:r>
            <a:r>
              <a:rPr lang="en-US" altLang="ko-KR" sz="1800" b="1" dirty="0" err="1" smtClean="0"/>
              <a:t>I_err</a:t>
            </a:r>
            <a:r>
              <a:rPr lang="en-US" altLang="ko-KR" sz="1800" b="1" dirty="0" smtClean="0"/>
              <a:t>; </a:t>
            </a:r>
          </a:p>
          <a:p>
            <a:pPr>
              <a:buFontTx/>
              <a:buNone/>
            </a:pPr>
            <a:r>
              <a:rPr lang="en-US" altLang="ko-KR" sz="1800" b="1" dirty="0" err="1" smtClean="0"/>
              <a:t>D_err</a:t>
            </a:r>
            <a:r>
              <a:rPr lang="en-US" altLang="ko-KR" sz="1800" b="1" dirty="0" smtClean="0"/>
              <a:t> = (err-</a:t>
            </a:r>
            <a:r>
              <a:rPr lang="en-US" altLang="ko-KR" sz="1800" b="1" dirty="0" err="1" smtClean="0"/>
              <a:t>prev_err</a:t>
            </a:r>
            <a:r>
              <a:rPr lang="en-US" altLang="ko-KR" sz="1800" b="1" dirty="0" smtClean="0"/>
              <a:t>)/0.001;</a:t>
            </a:r>
          </a:p>
          <a:p>
            <a:pPr>
              <a:buFontTx/>
              <a:buNone/>
            </a:pPr>
            <a:r>
              <a:rPr lang="en-US" altLang="ko-KR" sz="1800" b="1" dirty="0" err="1" smtClean="0"/>
              <a:t>Kd</a:t>
            </a:r>
            <a:r>
              <a:rPr lang="en-US" altLang="ko-KR" sz="1800" b="1" dirty="0" smtClean="0"/>
              <a:t> = 1 * </a:t>
            </a:r>
            <a:r>
              <a:rPr lang="en-US" altLang="ko-KR" sz="1800" b="1" dirty="0" err="1" smtClean="0"/>
              <a:t>D_err</a:t>
            </a:r>
            <a:r>
              <a:rPr lang="en-US" altLang="ko-KR" sz="1800" b="1" dirty="0" smtClean="0"/>
              <a:t>;</a:t>
            </a:r>
          </a:p>
          <a:p>
            <a:pPr>
              <a:buFontTx/>
              <a:buNone/>
            </a:pPr>
            <a:r>
              <a:rPr lang="en-US" altLang="ko-KR" sz="1800" b="1" dirty="0" smtClean="0"/>
              <a:t> </a:t>
            </a:r>
            <a:r>
              <a:rPr lang="en-US" altLang="ko-KR" sz="1800" b="1" dirty="0" err="1" smtClean="0"/>
              <a:t>prev_err</a:t>
            </a:r>
            <a:r>
              <a:rPr lang="en-US" altLang="ko-KR" sz="1800" b="1" dirty="0" smtClean="0"/>
              <a:t> = err;</a:t>
            </a:r>
          </a:p>
          <a:p>
            <a:pPr>
              <a:buFontTx/>
              <a:buNone/>
            </a:pPr>
            <a:r>
              <a:rPr lang="en-US" altLang="ko-KR" sz="1800" b="1" dirty="0" smtClean="0"/>
              <a:t>control = </a:t>
            </a:r>
            <a:r>
              <a:rPr lang="en-US" altLang="ko-KR" sz="1800" b="1" dirty="0" err="1" smtClean="0"/>
              <a:t>Ka</a:t>
            </a:r>
            <a:r>
              <a:rPr lang="en-US" altLang="ko-KR" sz="1800" b="1" dirty="0" smtClean="0"/>
              <a:t> + Kb + Kc;</a:t>
            </a:r>
          </a:p>
          <a:p>
            <a:pPr>
              <a:buFontTx/>
              <a:buNone/>
            </a:pPr>
            <a:r>
              <a:rPr lang="en-US" altLang="ko-KR" sz="1800" b="1" dirty="0" err="1" smtClean="0"/>
              <a:t>target_duty</a:t>
            </a:r>
            <a:r>
              <a:rPr lang="en-US" altLang="ko-KR" sz="1800" b="1" dirty="0" smtClean="0"/>
              <a:t> = 114 + (unsigned </a:t>
            </a:r>
            <a:r>
              <a:rPr lang="en-US" altLang="ko-KR" sz="1800" b="1" dirty="0" err="1" smtClean="0"/>
              <a:t>int</a:t>
            </a:r>
            <a:r>
              <a:rPr lang="en-US" altLang="ko-KR" sz="1800" b="1" dirty="0" smtClean="0"/>
              <a:t>)control;</a:t>
            </a:r>
          </a:p>
          <a:p>
            <a:pPr eaLnBrk="1" hangingPunct="1">
              <a:buFontTx/>
              <a:buNone/>
            </a:pPr>
            <a:endParaRPr lang="en-US" altLang="en-US" sz="1800" b="1" u="sng" dirty="0" smtClean="0">
              <a:solidFill>
                <a:schemeClr val="folHlink"/>
              </a:solidFill>
            </a:endParaRPr>
          </a:p>
        </p:txBody>
      </p:sp>
    </p:spTree>
    <p:extLst>
      <p:ext uri="{BB962C8B-B14F-4D97-AF65-F5344CB8AC3E}">
        <p14:creationId xmlns:p14="http://schemas.microsoft.com/office/powerpoint/2010/main" val="2207082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1) Bluetooth controller</a:t>
            </a:r>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4288" y="2612571"/>
            <a:ext cx="2586056" cy="3559629"/>
          </a:xfrm>
          <a:prstGeom prst="rect">
            <a:avLst/>
          </a:prstGeom>
        </p:spPr>
      </p:pic>
      <p:sp>
        <p:nvSpPr>
          <p:cNvPr id="6" name="내용 개체 틀 2"/>
          <p:cNvSpPr txBox="1">
            <a:spLocks/>
          </p:cNvSpPr>
          <p:nvPr/>
        </p:nvSpPr>
        <p:spPr bwMode="auto">
          <a:xfrm>
            <a:off x="5159829" y="2612571"/>
            <a:ext cx="3592286" cy="33310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B4CCE2"/>
              </a:buClr>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b="0" dirty="0" smtClean="0"/>
              <a:t>This is a Bluetooth controller offered on the google store for free. What we just have done is making the path to communicate between Bluetooth module of the MCU and smartphone and setting some options like keys and variables.</a:t>
            </a:r>
            <a:endParaRPr lang="ko-KR" altLang="en-US" sz="2000" b="0" dirty="0"/>
          </a:p>
        </p:txBody>
      </p:sp>
    </p:spTree>
    <p:extLst>
      <p:ext uri="{BB962C8B-B14F-4D97-AF65-F5344CB8AC3E}">
        <p14:creationId xmlns:p14="http://schemas.microsoft.com/office/powerpoint/2010/main" val="4121539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2) Number of fingers from webcam</a:t>
            </a:r>
            <a:endParaRPr lang="ko-KR" altLang="en-US" dirty="0"/>
          </a:p>
        </p:txBody>
      </p:sp>
      <p:pic>
        <p:nvPicPr>
          <p:cNvPr id="6" name="그림 5"/>
          <p:cNvPicPr>
            <a:picLocks noChangeAspect="1"/>
          </p:cNvPicPr>
          <p:nvPr/>
        </p:nvPicPr>
        <p:blipFill>
          <a:blip r:embed="rId3"/>
          <a:stretch>
            <a:fillRect/>
          </a:stretch>
        </p:blipFill>
        <p:spPr>
          <a:xfrm>
            <a:off x="2130238" y="2522188"/>
            <a:ext cx="6861361" cy="3802411"/>
          </a:xfrm>
          <a:prstGeom prst="rect">
            <a:avLst/>
          </a:prstGeom>
        </p:spPr>
      </p:pic>
    </p:spTree>
    <p:extLst>
      <p:ext uri="{BB962C8B-B14F-4D97-AF65-F5344CB8AC3E}">
        <p14:creationId xmlns:p14="http://schemas.microsoft.com/office/powerpoint/2010/main" val="265539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2) Number of fingers from webcam</a:t>
            </a:r>
            <a:endParaRPr lang="ko-KR" altLang="en-US" dirty="0"/>
          </a:p>
        </p:txBody>
      </p:sp>
      <p:sp>
        <p:nvSpPr>
          <p:cNvPr id="4" name="Rectangle 2"/>
          <p:cNvSpPr>
            <a:spLocks noChangeArrowheads="1"/>
          </p:cNvSpPr>
          <p:nvPr/>
        </p:nvSpPr>
        <p:spPr bwMode="auto">
          <a:xfrm>
            <a:off x="2206171" y="2133600"/>
            <a:ext cx="102229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9217" name="_x173395864" descr="EMB00001e2c9c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171" y="2590800"/>
            <a:ext cx="6444343"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2) Number of fingers from webcam</a:t>
            </a:r>
            <a:endParaRPr lang="ko-KR" altLang="en-US" dirty="0"/>
          </a:p>
        </p:txBody>
      </p:sp>
      <p:sp>
        <p:nvSpPr>
          <p:cNvPr id="4" name="Rectangle 2"/>
          <p:cNvSpPr>
            <a:spLocks noChangeArrowheads="1"/>
          </p:cNvSpPr>
          <p:nvPr/>
        </p:nvSpPr>
        <p:spPr bwMode="auto">
          <a:xfrm>
            <a:off x="2437248" y="2264228"/>
            <a:ext cx="107390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0241" name="_x173393784" descr="EMB00001e2c9c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30" y="2670629"/>
            <a:ext cx="6342742" cy="365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2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altLang="en-US" dirty="0" smtClean="0"/>
              <a:t>What is a rolling robot?</a:t>
            </a:r>
            <a:endParaRPr lang="en-US" altLang="en-US" dirty="0" smtClean="0"/>
          </a:p>
        </p:txBody>
      </p:sp>
      <p:sp>
        <p:nvSpPr>
          <p:cNvPr id="6147" name="Rectangle 3"/>
          <p:cNvSpPr>
            <a:spLocks noGrp="1" noChangeArrowheads="1"/>
          </p:cNvSpPr>
          <p:nvPr>
            <p:ph type="body" idx="1"/>
          </p:nvPr>
        </p:nvSpPr>
        <p:spPr/>
        <p:txBody>
          <a:bodyPr/>
          <a:lstStyle/>
          <a:p>
            <a:pPr marL="0" indent="0" eaLnBrk="1" hangingPunct="1">
              <a:buNone/>
            </a:pPr>
            <a:endParaRPr lang="en-US" altLang="en-US" dirty="0" smtClean="0"/>
          </a:p>
          <a:p>
            <a:pPr eaLnBrk="1" hangingPunct="1"/>
            <a:endParaRPr lang="en-US" altLang="en-US" dirty="0" smtClean="0"/>
          </a:p>
        </p:txBody>
      </p:sp>
      <p:pic>
        <p:nvPicPr>
          <p:cNvPr id="3" name="bandicam 2015-05-29 04-18-11-88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2133600"/>
            <a:ext cx="7162800" cy="371914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2) Number of fingers from webcam</a:t>
            </a:r>
            <a:endParaRPr lang="ko-KR" altLang="en-US" dirty="0"/>
          </a:p>
        </p:txBody>
      </p:sp>
      <p:sp>
        <p:nvSpPr>
          <p:cNvPr id="4" name="Rectangle 2"/>
          <p:cNvSpPr>
            <a:spLocks noChangeArrowheads="1"/>
          </p:cNvSpPr>
          <p:nvPr/>
        </p:nvSpPr>
        <p:spPr bwMode="auto">
          <a:xfrm>
            <a:off x="2235199" y="2133600"/>
            <a:ext cx="112550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1265" name="_x173393624" descr="EMB00001e2c9c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00" y="2590800"/>
            <a:ext cx="6647543"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084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2) Number of fingers from webcam</a:t>
            </a:r>
            <a:endParaRPr lang="ko-KR" altLang="en-US" dirty="0"/>
          </a:p>
        </p:txBody>
      </p:sp>
      <p:sp>
        <p:nvSpPr>
          <p:cNvPr id="4" name="Rectangle 2"/>
          <p:cNvSpPr>
            <a:spLocks noChangeArrowheads="1"/>
          </p:cNvSpPr>
          <p:nvPr/>
        </p:nvSpPr>
        <p:spPr bwMode="auto">
          <a:xfrm>
            <a:off x="2235199" y="2133600"/>
            <a:ext cx="112550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2235199" y="2133600"/>
            <a:ext cx="1012371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2289" name="_x173395064" descr="EMB00001e2c9c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2590800"/>
            <a:ext cx="2699658" cy="373380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4"/>
          <a:stretch>
            <a:fillRect/>
          </a:stretch>
        </p:blipFill>
        <p:spPr>
          <a:xfrm>
            <a:off x="4528458" y="2856479"/>
            <a:ext cx="4463142" cy="3468121"/>
          </a:xfrm>
          <a:prstGeom prst="rect">
            <a:avLst/>
          </a:prstGeom>
        </p:spPr>
      </p:pic>
    </p:spTree>
    <p:extLst>
      <p:ext uri="{BB962C8B-B14F-4D97-AF65-F5344CB8AC3E}">
        <p14:creationId xmlns:p14="http://schemas.microsoft.com/office/powerpoint/2010/main" val="3137271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control</a:t>
            </a:r>
            <a:endParaRPr lang="ko-KR" altLang="en-US" dirty="0"/>
          </a:p>
        </p:txBody>
      </p:sp>
      <p:sp>
        <p:nvSpPr>
          <p:cNvPr id="3" name="내용 개체 틀 2"/>
          <p:cNvSpPr>
            <a:spLocks noGrp="1"/>
          </p:cNvSpPr>
          <p:nvPr>
            <p:ph idx="1"/>
          </p:nvPr>
        </p:nvSpPr>
        <p:spPr/>
        <p:txBody>
          <a:bodyPr/>
          <a:lstStyle/>
          <a:p>
            <a:r>
              <a:rPr lang="en-US" altLang="ko-KR" dirty="0" smtClean="0"/>
              <a:t>2) Number of fingers from webcam</a:t>
            </a:r>
          </a:p>
          <a:p>
            <a:endParaRPr lang="en-US" altLang="ko-KR" dirty="0"/>
          </a:p>
          <a:p>
            <a:endParaRPr lang="en-US" altLang="ko-KR" dirty="0" smtClean="0"/>
          </a:p>
          <a:p>
            <a:endParaRPr lang="en-US" altLang="ko-KR" dirty="0"/>
          </a:p>
          <a:p>
            <a:endParaRPr lang="en-US" altLang="ko-KR" dirty="0" smtClean="0"/>
          </a:p>
          <a:p>
            <a:endParaRPr lang="en-US" altLang="ko-KR" dirty="0"/>
          </a:p>
          <a:p>
            <a:pPr marL="0" indent="0">
              <a:buNone/>
            </a:pPr>
            <a:endParaRPr lang="en-US" altLang="ko-KR" sz="1800" dirty="0" smtClean="0"/>
          </a:p>
          <a:p>
            <a:pPr marL="0" indent="0">
              <a:buNone/>
            </a:pPr>
            <a:r>
              <a:rPr lang="en-US" altLang="ko-KR" sz="1800" dirty="0" smtClean="0"/>
              <a:t>1 : forward         2 : Backward        3 : Left        4 : Right         5: Stop</a:t>
            </a:r>
            <a:endParaRPr lang="ko-KR" altLang="en-US" sz="1800" dirty="0"/>
          </a:p>
        </p:txBody>
      </p:sp>
      <p:sp>
        <p:nvSpPr>
          <p:cNvPr id="4" name="Rectangle 2"/>
          <p:cNvSpPr>
            <a:spLocks noChangeArrowheads="1"/>
          </p:cNvSpPr>
          <p:nvPr/>
        </p:nvSpPr>
        <p:spPr bwMode="auto">
          <a:xfrm>
            <a:off x="2235199" y="2133600"/>
            <a:ext cx="112550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2235199" y="2133600"/>
            <a:ext cx="1012371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2743200"/>
            <a:ext cx="2281315" cy="1991178"/>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2247" y="2724149"/>
            <a:ext cx="2243438" cy="2010229"/>
          </a:xfrm>
          <a:prstGeom prst="rect">
            <a:avLst/>
          </a:prstGeom>
        </p:spPr>
      </p:pic>
      <p:pic>
        <p:nvPicPr>
          <p:cNvPr id="9" name="그림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4557" y="2743200"/>
            <a:ext cx="2231285" cy="1991178"/>
          </a:xfrm>
          <a:prstGeom prst="rect">
            <a:avLst/>
          </a:prstGeom>
        </p:spPr>
      </p:pic>
    </p:spTree>
    <p:extLst>
      <p:ext uri="{BB962C8B-B14F-4D97-AF65-F5344CB8AC3E}">
        <p14:creationId xmlns:p14="http://schemas.microsoft.com/office/powerpoint/2010/main" val="40408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930729" y="2123849"/>
            <a:ext cx="7886700" cy="3035980"/>
          </a:xfrm>
        </p:spPr>
        <p:txBody>
          <a:bodyPr/>
          <a:lstStyle/>
          <a:p>
            <a:r>
              <a:rPr lang="en-US" altLang="ko-KR" sz="4800" b="1" dirty="0" smtClean="0"/>
              <a:t>Let’s see the   </a:t>
            </a:r>
          </a:p>
          <a:p>
            <a:r>
              <a:rPr lang="en-US" altLang="ko-KR" sz="4800" b="1" dirty="0" smtClean="0"/>
              <a:t>       demonstration</a:t>
            </a:r>
          </a:p>
          <a:p>
            <a:r>
              <a:rPr lang="en-US" altLang="ko-KR" sz="4800" b="1" dirty="0" smtClean="0"/>
              <a:t>             of our rolling robot</a:t>
            </a:r>
            <a:endParaRPr lang="ko-KR" altLang="en-US" sz="4800" b="1" dirty="0"/>
          </a:p>
        </p:txBody>
      </p:sp>
    </p:spTree>
    <p:extLst>
      <p:ext uri="{BB962C8B-B14F-4D97-AF65-F5344CB8AC3E}">
        <p14:creationId xmlns:p14="http://schemas.microsoft.com/office/powerpoint/2010/main" val="353478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930729" y="2123849"/>
            <a:ext cx="7886700" cy="4472894"/>
          </a:xfrm>
        </p:spPr>
        <p:txBody>
          <a:bodyPr/>
          <a:lstStyle/>
          <a:p>
            <a:pPr algn="ctr"/>
            <a:r>
              <a:rPr lang="en-US" altLang="ko-KR" sz="11500" b="1" dirty="0" smtClean="0"/>
              <a:t>Q &amp; A</a:t>
            </a:r>
          </a:p>
          <a:p>
            <a:pPr algn="ctr"/>
            <a:endParaRPr lang="en-US" altLang="ko-KR" sz="3200" b="1" dirty="0" smtClean="0"/>
          </a:p>
          <a:p>
            <a:pPr algn="ctr"/>
            <a:r>
              <a:rPr lang="en-US" altLang="ko-KR" sz="4800" b="1" dirty="0" smtClean="0"/>
              <a:t>Thanks for listening</a:t>
            </a:r>
            <a:endParaRPr lang="ko-KR" altLang="en-US" sz="4800" b="1" dirty="0"/>
          </a:p>
        </p:txBody>
      </p:sp>
    </p:spTree>
    <p:extLst>
      <p:ext uri="{BB962C8B-B14F-4D97-AF65-F5344CB8AC3E}">
        <p14:creationId xmlns:p14="http://schemas.microsoft.com/office/powerpoint/2010/main" val="322308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build</a:t>
            </a:r>
            <a:endParaRPr lang="ko-KR" altLang="en-US" dirty="0"/>
          </a:p>
        </p:txBody>
      </p:sp>
      <p:sp>
        <p:nvSpPr>
          <p:cNvPr id="3" name="내용 개체 틀 2"/>
          <p:cNvSpPr>
            <a:spLocks noGrp="1"/>
          </p:cNvSpPr>
          <p:nvPr>
            <p:ph idx="1"/>
          </p:nvPr>
        </p:nvSpPr>
        <p:spPr/>
        <p:txBody>
          <a:bodyPr/>
          <a:lstStyle/>
          <a:p>
            <a:r>
              <a:rPr lang="en-US" altLang="ko-KR" dirty="0" smtClean="0"/>
              <a:t>1) Make a Hardware(frame) </a:t>
            </a:r>
          </a:p>
          <a:p>
            <a:pPr marL="0" indent="0">
              <a:buNone/>
            </a:pPr>
            <a:endParaRPr lang="en-US" altLang="ko-KR" sz="1050" dirty="0"/>
          </a:p>
          <a:p>
            <a:pPr>
              <a:buFontTx/>
              <a:buChar char="-"/>
            </a:pPr>
            <a:r>
              <a:rPr lang="en-US" altLang="ko-KR" dirty="0" smtClean="0"/>
              <a:t>Make the main frame as tight as possible.</a:t>
            </a:r>
          </a:p>
          <a:p>
            <a:pPr>
              <a:buFontTx/>
              <a:buChar char="-"/>
            </a:pPr>
            <a:endParaRPr lang="en-US" altLang="ko-KR" sz="1000" dirty="0" smtClean="0"/>
          </a:p>
          <a:p>
            <a:pPr>
              <a:buFontTx/>
              <a:buChar char="-"/>
            </a:pPr>
            <a:r>
              <a:rPr lang="en-US" altLang="ko-KR" dirty="0" smtClean="0"/>
              <a:t>Position the most mass on the bottom of the center</a:t>
            </a:r>
          </a:p>
          <a:p>
            <a:pPr>
              <a:buFontTx/>
              <a:buChar char="-"/>
            </a:pPr>
            <a:endParaRPr lang="en-US" altLang="ko-KR" sz="900" dirty="0" smtClean="0"/>
          </a:p>
          <a:p>
            <a:pPr>
              <a:buFontTx/>
              <a:buChar char="-"/>
            </a:pPr>
            <a:r>
              <a:rPr lang="en-US" altLang="ko-KR" dirty="0" smtClean="0"/>
              <a:t>Use the friction between wheel and sphere as much as possible</a:t>
            </a:r>
          </a:p>
          <a:p>
            <a:pPr>
              <a:buFontTx/>
              <a:buChar char="-"/>
            </a:pPr>
            <a:endParaRPr lang="en-US" altLang="ko-KR" sz="1100" dirty="0" smtClean="0"/>
          </a:p>
          <a:p>
            <a:pPr>
              <a:buFontTx/>
              <a:buChar char="-"/>
            </a:pPr>
            <a:r>
              <a:rPr lang="en-US" altLang="ko-KR" dirty="0" smtClean="0"/>
              <a:t>Use all space of the robot thoroughly</a:t>
            </a:r>
          </a:p>
          <a:p>
            <a:pPr>
              <a:buFontTx/>
              <a:buChar char="-"/>
            </a:pPr>
            <a:endParaRPr lang="en-US" altLang="ko-KR" dirty="0" smtClean="0"/>
          </a:p>
          <a:p>
            <a:pPr>
              <a:buFontTx/>
              <a:buChar char="-"/>
            </a:pPr>
            <a:endParaRPr lang="en-US" altLang="ko-KR" dirty="0" smtClean="0"/>
          </a:p>
          <a:p>
            <a:endParaRPr lang="en-US" altLang="ko-KR" dirty="0"/>
          </a:p>
          <a:p>
            <a:endParaRPr lang="en-US" altLang="ko-KR" dirty="0" smtClean="0"/>
          </a:p>
          <a:p>
            <a:endParaRPr lang="en-US" altLang="ko-KR" dirty="0"/>
          </a:p>
          <a:p>
            <a:pPr marL="0" indent="0">
              <a:buNone/>
            </a:pPr>
            <a:endParaRPr lang="en-US" altLang="ko-KR" dirty="0"/>
          </a:p>
          <a:p>
            <a:pPr marL="0" indent="0">
              <a:buNone/>
            </a:pPr>
            <a:r>
              <a:rPr lang="en-US" altLang="ko-KR" dirty="0" smtClean="0"/>
              <a:t>        </a:t>
            </a:r>
          </a:p>
        </p:txBody>
      </p:sp>
    </p:spTree>
    <p:extLst>
      <p:ext uri="{BB962C8B-B14F-4D97-AF65-F5344CB8AC3E}">
        <p14:creationId xmlns:p14="http://schemas.microsoft.com/office/powerpoint/2010/main" val="36962827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build </a:t>
            </a:r>
            <a:r>
              <a:rPr lang="en-US" altLang="ko-KR" sz="2400" dirty="0" smtClean="0"/>
              <a:t>–</a:t>
            </a:r>
            <a:r>
              <a:rPr lang="en-US" altLang="ko-KR" sz="3200" dirty="0" smtClean="0"/>
              <a:t> </a:t>
            </a:r>
            <a:r>
              <a:rPr lang="en-US" altLang="ko-KR" sz="2400" dirty="0" smtClean="0"/>
              <a:t>Make a hardware</a:t>
            </a:r>
            <a:endParaRPr lang="ko-KR" altLang="en-US" dirty="0"/>
          </a:p>
        </p:txBody>
      </p:sp>
      <p:sp>
        <p:nvSpPr>
          <p:cNvPr id="3" name="내용 개체 틀 2"/>
          <p:cNvSpPr>
            <a:spLocks noGrp="1"/>
          </p:cNvSpPr>
          <p:nvPr>
            <p:ph idx="1"/>
          </p:nvPr>
        </p:nvSpPr>
        <p:spPr>
          <a:xfrm>
            <a:off x="1763485" y="2133599"/>
            <a:ext cx="7162800" cy="4332516"/>
          </a:xfrm>
        </p:spPr>
        <p:txBody>
          <a:bodyPr/>
          <a:lstStyle/>
          <a:p>
            <a:r>
              <a:rPr lang="en-US" altLang="ko-KR" dirty="0"/>
              <a:t>Make </a:t>
            </a:r>
            <a:r>
              <a:rPr lang="en-US" altLang="ko-KR" dirty="0" smtClean="0"/>
              <a:t>the frames </a:t>
            </a:r>
            <a:r>
              <a:rPr lang="en-US" altLang="ko-KR" dirty="0"/>
              <a:t>as tight as possible</a:t>
            </a:r>
            <a:endParaRPr lang="en-US" altLang="ko-KR" dirty="0" smtClean="0"/>
          </a:p>
          <a:p>
            <a:endParaRPr lang="en-US" altLang="ko-KR" dirty="0" smtClean="0"/>
          </a:p>
          <a:p>
            <a:endParaRPr lang="en-US" altLang="ko-KR" dirty="0"/>
          </a:p>
          <a:p>
            <a:pPr marL="0" indent="0">
              <a:buNone/>
            </a:pPr>
            <a:endParaRPr lang="en-US" altLang="ko-KR" dirty="0" smtClean="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784" y="2726276"/>
            <a:ext cx="3086100" cy="2558441"/>
          </a:xfrm>
          <a:prstGeom prst="rect">
            <a:avLst/>
          </a:prstGeom>
        </p:spPr>
      </p:pic>
      <p:sp>
        <p:nvSpPr>
          <p:cNvPr id="6" name="내용 개체 틀 2"/>
          <p:cNvSpPr txBox="1">
            <a:spLocks/>
          </p:cNvSpPr>
          <p:nvPr/>
        </p:nvSpPr>
        <p:spPr bwMode="auto">
          <a:xfrm>
            <a:off x="1926770" y="5284717"/>
            <a:ext cx="6836229" cy="9470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B4CCE2"/>
              </a:buClr>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b="0" i="1" dirty="0" smtClean="0"/>
              <a:t>Diameter</a:t>
            </a:r>
          </a:p>
          <a:p>
            <a:r>
              <a:rPr lang="en-US" altLang="ko-KR" sz="2000" b="0" dirty="0" smtClean="0"/>
              <a:t>Sphere : 18cm      Main : 17cm        Sub : 14cm  </a:t>
            </a:r>
          </a:p>
          <a:p>
            <a:endParaRPr lang="en-US" altLang="ko-KR" b="0" dirty="0" smtClean="0"/>
          </a:p>
          <a:p>
            <a:endParaRPr lang="en-US" altLang="ko-KR" b="0" dirty="0" smtClean="0"/>
          </a:p>
          <a:p>
            <a:endParaRPr lang="en-US" altLang="ko-KR" b="0" dirty="0" smtClean="0"/>
          </a:p>
          <a:p>
            <a:pPr marL="0" indent="0">
              <a:buFontTx/>
              <a:buNone/>
            </a:pPr>
            <a:endParaRPr lang="en-US" altLang="ko-KR" b="0" dirty="0" smtClean="0"/>
          </a:p>
        </p:txBody>
      </p:sp>
      <p:pic>
        <p:nvPicPr>
          <p:cNvPr id="4" name="그림 3"/>
          <p:cNvPicPr>
            <a:picLocks noChangeAspect="1"/>
          </p:cNvPicPr>
          <p:nvPr/>
        </p:nvPicPr>
        <p:blipFill rotWithShape="1">
          <a:blip r:embed="rId4" cstate="print">
            <a:extLst>
              <a:ext uri="{28A0092B-C50C-407E-A947-70E740481C1C}">
                <a14:useLocalDpi xmlns:a14="http://schemas.microsoft.com/office/drawing/2010/main" val="0"/>
              </a:ext>
            </a:extLst>
          </a:blip>
          <a:srcRect l="13809" r="12857"/>
          <a:stretch/>
        </p:blipFill>
        <p:spPr>
          <a:xfrm rot="5400000">
            <a:off x="5875598" y="2527575"/>
            <a:ext cx="2558441" cy="2955843"/>
          </a:xfrm>
          <a:prstGeom prst="rect">
            <a:avLst/>
          </a:prstGeom>
        </p:spPr>
      </p:pic>
    </p:spTree>
    <p:extLst>
      <p:ext uri="{BB962C8B-B14F-4D97-AF65-F5344CB8AC3E}">
        <p14:creationId xmlns:p14="http://schemas.microsoft.com/office/powerpoint/2010/main" val="967750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build </a:t>
            </a:r>
            <a:r>
              <a:rPr lang="en-US" altLang="ko-KR" sz="2400" dirty="0" smtClean="0"/>
              <a:t>– Make a hardware</a:t>
            </a:r>
            <a:endParaRPr lang="ko-KR" altLang="en-US" dirty="0"/>
          </a:p>
        </p:txBody>
      </p:sp>
      <p:sp>
        <p:nvSpPr>
          <p:cNvPr id="9" name="내용 개체 틀 2"/>
          <p:cNvSpPr>
            <a:spLocks noGrp="1"/>
          </p:cNvSpPr>
          <p:nvPr>
            <p:ph idx="1"/>
          </p:nvPr>
        </p:nvSpPr>
        <p:spPr>
          <a:xfrm>
            <a:off x="1828800" y="2133600"/>
            <a:ext cx="7162800" cy="4038600"/>
          </a:xfrm>
        </p:spPr>
        <p:txBody>
          <a:bodyPr/>
          <a:lstStyle/>
          <a:p>
            <a:pPr>
              <a:buFont typeface="Arial" panose="020B0604020202020204" pitchFamily="34" charset="0"/>
              <a:buChar char="•"/>
            </a:pPr>
            <a:r>
              <a:rPr lang="en-US" altLang="ko-KR" sz="2200" dirty="0" smtClean="0"/>
              <a:t>Position </a:t>
            </a:r>
            <a:r>
              <a:rPr lang="en-US" altLang="ko-KR" sz="2200" dirty="0"/>
              <a:t>the most mass on the bottom of the center</a:t>
            </a:r>
          </a:p>
          <a:p>
            <a:endParaRPr lang="en-US" altLang="ko-KR" dirty="0" smtClean="0"/>
          </a:p>
          <a:p>
            <a:endParaRPr lang="en-US" altLang="ko-KR" dirty="0" smtClean="0"/>
          </a:p>
          <a:p>
            <a:endParaRPr lang="en-US" altLang="ko-KR" dirty="0"/>
          </a:p>
          <a:p>
            <a:endParaRPr lang="en-US" altLang="ko-KR" dirty="0" smtClean="0"/>
          </a:p>
          <a:p>
            <a:endParaRPr lang="en-US" altLang="ko-KR" dirty="0"/>
          </a:p>
          <a:p>
            <a:pPr marL="0" indent="0">
              <a:buNone/>
            </a:pPr>
            <a:endParaRPr lang="en-US" altLang="ko-KR" dirty="0"/>
          </a:p>
          <a:p>
            <a:pPr marL="0" indent="0">
              <a:buNone/>
            </a:pPr>
            <a:r>
              <a:rPr lang="en-US" altLang="ko-KR" dirty="0" smtClean="0"/>
              <a:t>                  </a:t>
            </a:r>
            <a:r>
              <a:rPr lang="en-US" altLang="ko-KR" sz="2000" dirty="0" smtClean="0"/>
              <a:t>Attach something heavy under the wheel line</a:t>
            </a:r>
            <a:endParaRPr lang="en-US" altLang="ko-KR" dirty="0" smtClean="0"/>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29" y="2615450"/>
            <a:ext cx="3020784" cy="2519727"/>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2109" y="2615450"/>
            <a:ext cx="2945135" cy="2519727"/>
          </a:xfrm>
          <a:prstGeom prst="rect">
            <a:avLst/>
          </a:prstGeom>
        </p:spPr>
      </p:pic>
    </p:spTree>
    <p:extLst>
      <p:ext uri="{BB962C8B-B14F-4D97-AF65-F5344CB8AC3E}">
        <p14:creationId xmlns:p14="http://schemas.microsoft.com/office/powerpoint/2010/main" val="1190941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build </a:t>
            </a:r>
            <a:r>
              <a:rPr lang="en-US" altLang="ko-KR" sz="2400" dirty="0" smtClean="0"/>
              <a:t>– Make a hardware</a:t>
            </a:r>
            <a:endParaRPr lang="ko-KR" altLang="en-US" dirty="0"/>
          </a:p>
        </p:txBody>
      </p:sp>
      <p:sp>
        <p:nvSpPr>
          <p:cNvPr id="9" name="내용 개체 틀 2"/>
          <p:cNvSpPr>
            <a:spLocks noGrp="1"/>
          </p:cNvSpPr>
          <p:nvPr>
            <p:ph idx="1"/>
          </p:nvPr>
        </p:nvSpPr>
        <p:spPr>
          <a:xfrm>
            <a:off x="1828800" y="2133600"/>
            <a:ext cx="7162800" cy="4038600"/>
          </a:xfrm>
        </p:spPr>
        <p:txBody>
          <a:bodyPr/>
          <a:lstStyle/>
          <a:p>
            <a:pPr>
              <a:buFont typeface="Arial" panose="020B0604020202020204" pitchFamily="34" charset="0"/>
              <a:buChar char="•"/>
            </a:pPr>
            <a:r>
              <a:rPr lang="en-US" altLang="ko-KR" dirty="0" smtClean="0"/>
              <a:t>Use the friction of the wheels</a:t>
            </a:r>
            <a:endParaRPr lang="en-US" altLang="ko-KR" sz="3200" dirty="0" smtClean="0"/>
          </a:p>
          <a:p>
            <a:endParaRPr lang="en-US" altLang="ko-KR" dirty="0"/>
          </a:p>
          <a:p>
            <a:endParaRPr lang="en-US" altLang="ko-KR" dirty="0" smtClean="0"/>
          </a:p>
          <a:p>
            <a:endParaRPr lang="en-US" altLang="ko-KR" dirty="0"/>
          </a:p>
          <a:p>
            <a:pPr marL="0" indent="0">
              <a:buNone/>
            </a:pPr>
            <a:endParaRPr lang="en-US" altLang="ko-KR"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634" y="2730953"/>
            <a:ext cx="3156435" cy="3179990"/>
          </a:xfrm>
          <a:prstGeom prst="rect">
            <a:avLst/>
          </a:prstGeom>
        </p:spPr>
      </p:pic>
      <p:pic>
        <p:nvPicPr>
          <p:cNvPr id="4" name="그림 3"/>
          <p:cNvPicPr>
            <a:picLocks noChangeAspect="1"/>
          </p:cNvPicPr>
          <p:nvPr/>
        </p:nvPicPr>
        <p:blipFill rotWithShape="1">
          <a:blip r:embed="rId4">
            <a:extLst>
              <a:ext uri="{28A0092B-C50C-407E-A947-70E740481C1C}">
                <a14:useLocalDpi xmlns:a14="http://schemas.microsoft.com/office/drawing/2010/main" val="0"/>
              </a:ext>
            </a:extLst>
          </a:blip>
          <a:srcRect l="-466" t="14303" r="466" b="-5117"/>
          <a:stretch/>
        </p:blipFill>
        <p:spPr>
          <a:xfrm>
            <a:off x="5486400" y="2984047"/>
            <a:ext cx="3505200" cy="3188153"/>
          </a:xfrm>
          <a:prstGeom prst="rect">
            <a:avLst/>
          </a:prstGeom>
        </p:spPr>
      </p:pic>
    </p:spTree>
    <p:extLst>
      <p:ext uri="{BB962C8B-B14F-4D97-AF65-F5344CB8AC3E}">
        <p14:creationId xmlns:p14="http://schemas.microsoft.com/office/powerpoint/2010/main" val="3860083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build </a:t>
            </a:r>
            <a:r>
              <a:rPr lang="en-US" altLang="ko-KR" sz="2400" dirty="0" smtClean="0"/>
              <a:t>– Make a hardware</a:t>
            </a:r>
            <a:endParaRPr lang="ko-KR" altLang="en-US" dirty="0"/>
          </a:p>
        </p:txBody>
      </p:sp>
      <p:sp>
        <p:nvSpPr>
          <p:cNvPr id="9" name="내용 개체 틀 2"/>
          <p:cNvSpPr>
            <a:spLocks noGrp="1"/>
          </p:cNvSpPr>
          <p:nvPr>
            <p:ph idx="1"/>
          </p:nvPr>
        </p:nvSpPr>
        <p:spPr>
          <a:xfrm>
            <a:off x="1828800" y="2133600"/>
            <a:ext cx="7162800" cy="4038600"/>
          </a:xfrm>
        </p:spPr>
        <p:txBody>
          <a:bodyPr/>
          <a:lstStyle/>
          <a:p>
            <a:pPr>
              <a:buFont typeface="Arial" panose="020B0604020202020204" pitchFamily="34" charset="0"/>
              <a:buChar char="•"/>
            </a:pPr>
            <a:r>
              <a:rPr lang="en-US" altLang="ko-KR" dirty="0" smtClean="0"/>
              <a:t>Use all space of the robot thoroughly</a:t>
            </a:r>
            <a:endParaRPr lang="en-US" altLang="ko-KR" sz="3200" dirty="0" smtClean="0"/>
          </a:p>
          <a:p>
            <a:endParaRPr lang="en-US" altLang="ko-KR" dirty="0"/>
          </a:p>
          <a:p>
            <a:endParaRPr lang="en-US" altLang="ko-KR" dirty="0" smtClean="0"/>
          </a:p>
          <a:p>
            <a:endParaRPr lang="en-US" altLang="ko-KR" dirty="0"/>
          </a:p>
          <a:p>
            <a:pPr marL="0" indent="0">
              <a:buNone/>
            </a:pPr>
            <a:endParaRPr lang="en-US" altLang="ko-KR" dirty="0"/>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518" t="18572" r="7672" b="34286"/>
          <a:stretch/>
        </p:blipFill>
        <p:spPr>
          <a:xfrm>
            <a:off x="2253343" y="2699657"/>
            <a:ext cx="3233057" cy="3233058"/>
          </a:xfrm>
          <a:prstGeom prst="rect">
            <a:avLst/>
          </a:prstGeom>
        </p:spPr>
      </p:pic>
      <p:pic>
        <p:nvPicPr>
          <p:cNvPr id="5" name="그림 4"/>
          <p:cNvPicPr>
            <a:picLocks noChangeAspect="1"/>
          </p:cNvPicPr>
          <p:nvPr/>
        </p:nvPicPr>
        <p:blipFill rotWithShape="1">
          <a:blip r:embed="rId4" cstate="print">
            <a:extLst>
              <a:ext uri="{28A0092B-C50C-407E-A947-70E740481C1C}">
                <a14:useLocalDpi xmlns:a14="http://schemas.microsoft.com/office/drawing/2010/main" val="0"/>
              </a:ext>
            </a:extLst>
          </a:blip>
          <a:srcRect l="13809" r="12857"/>
          <a:stretch/>
        </p:blipFill>
        <p:spPr>
          <a:xfrm rot="5400000">
            <a:off x="5551598" y="2851574"/>
            <a:ext cx="3206439" cy="2955843"/>
          </a:xfrm>
          <a:prstGeom prst="rect">
            <a:avLst/>
          </a:prstGeom>
        </p:spPr>
      </p:pic>
    </p:spTree>
    <p:extLst>
      <p:ext uri="{BB962C8B-B14F-4D97-AF65-F5344CB8AC3E}">
        <p14:creationId xmlns:p14="http://schemas.microsoft.com/office/powerpoint/2010/main" val="3446674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build</a:t>
            </a:r>
            <a:endParaRPr lang="ko-KR" altLang="en-US" dirty="0"/>
          </a:p>
        </p:txBody>
      </p:sp>
      <p:sp>
        <p:nvSpPr>
          <p:cNvPr id="3" name="내용 개체 틀 2"/>
          <p:cNvSpPr>
            <a:spLocks noGrp="1"/>
          </p:cNvSpPr>
          <p:nvPr>
            <p:ph idx="1"/>
          </p:nvPr>
        </p:nvSpPr>
        <p:spPr/>
        <p:txBody>
          <a:bodyPr/>
          <a:lstStyle/>
          <a:p>
            <a:r>
              <a:rPr lang="en-US" altLang="ko-KR" dirty="0" smtClean="0"/>
              <a:t>2) </a:t>
            </a:r>
            <a:r>
              <a:rPr lang="en-US" altLang="ko-KR" dirty="0" err="1" smtClean="0"/>
              <a:t>Acc</a:t>
            </a:r>
            <a:r>
              <a:rPr lang="en-US" altLang="ko-KR" dirty="0" smtClean="0"/>
              <a:t>/Dec control of DC Motors</a:t>
            </a:r>
          </a:p>
          <a:p>
            <a:pPr marL="0" indent="0">
              <a:buNone/>
            </a:pPr>
            <a:r>
              <a:rPr lang="en-US" altLang="ko-KR" dirty="0"/>
              <a:t> </a:t>
            </a:r>
            <a:r>
              <a:rPr lang="en-US" altLang="ko-KR" dirty="0" smtClean="0"/>
              <a:t>       </a:t>
            </a:r>
            <a:endParaRPr lang="ko-KR" altLang="en-US" dirty="0"/>
          </a:p>
        </p:txBody>
      </p:sp>
      <p:pic>
        <p:nvPicPr>
          <p:cNvPr id="4" name="bandicam 2015-05-29 12-27-54-48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2667000"/>
            <a:ext cx="6553200" cy="3162300"/>
          </a:xfrm>
          <a:prstGeom prst="rect">
            <a:avLst/>
          </a:prstGeom>
        </p:spPr>
      </p:pic>
    </p:spTree>
    <p:extLst>
      <p:ext uri="{BB962C8B-B14F-4D97-AF65-F5344CB8AC3E}">
        <p14:creationId xmlns:p14="http://schemas.microsoft.com/office/powerpoint/2010/main" val="2788074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to </a:t>
            </a:r>
            <a:r>
              <a:rPr lang="en-US" altLang="ko-KR" dirty="0"/>
              <a:t>build </a:t>
            </a:r>
            <a:r>
              <a:rPr lang="en-US" altLang="ko-KR" sz="1800" dirty="0"/>
              <a:t>- </a:t>
            </a:r>
            <a:r>
              <a:rPr lang="en-US" altLang="ko-KR" sz="1800" dirty="0" smtClean="0"/>
              <a:t> </a:t>
            </a:r>
            <a:r>
              <a:rPr lang="en-US" altLang="ko-KR" sz="1800" dirty="0" err="1"/>
              <a:t>Acc</a:t>
            </a:r>
            <a:r>
              <a:rPr lang="en-US" altLang="ko-KR" sz="1800" dirty="0"/>
              <a:t>/Dec control of DC Motor</a:t>
            </a:r>
            <a:endParaRPr lang="ko-KR" altLang="en-US" sz="1800" dirty="0"/>
          </a:p>
        </p:txBody>
      </p:sp>
      <p:sp>
        <p:nvSpPr>
          <p:cNvPr id="3" name="내용 개체 틀 2"/>
          <p:cNvSpPr>
            <a:spLocks noGrp="1"/>
          </p:cNvSpPr>
          <p:nvPr>
            <p:ph idx="1"/>
          </p:nvPr>
        </p:nvSpPr>
        <p:spPr>
          <a:xfrm>
            <a:off x="1828800" y="2133599"/>
            <a:ext cx="7162800" cy="4433455"/>
          </a:xfrm>
        </p:spPr>
        <p:txBody>
          <a:bodyPr/>
          <a:lstStyle/>
          <a:p>
            <a:pPr>
              <a:buFont typeface="Arial" panose="020B0604020202020204" pitchFamily="34" charset="0"/>
              <a:buChar char="•"/>
            </a:pPr>
            <a:r>
              <a:rPr lang="en-US" altLang="ko-KR" sz="1800" dirty="0" smtClean="0"/>
              <a:t>We made 10 modes to handle several situations that could               </a:t>
            </a:r>
          </a:p>
          <a:p>
            <a:pPr marL="0" indent="0">
              <a:buNone/>
            </a:pPr>
            <a:r>
              <a:rPr lang="en-US" altLang="ko-KR" sz="1800" dirty="0"/>
              <a:t> </a:t>
            </a:r>
            <a:r>
              <a:rPr lang="en-US" altLang="ko-KR" sz="1800" dirty="0" smtClean="0"/>
              <a:t>   happen while it is moving and the below shows those happenings.</a:t>
            </a:r>
          </a:p>
          <a:p>
            <a:pPr marL="0" indent="0">
              <a:buNone/>
            </a:pPr>
            <a:endParaRPr lang="en-US" altLang="ko-KR" sz="900" dirty="0" smtClean="0"/>
          </a:p>
          <a:p>
            <a:pPr>
              <a:buFont typeface="Wingdings" panose="05000000000000000000" pitchFamily="2" charset="2"/>
              <a:buChar char="Ø"/>
            </a:pPr>
            <a:r>
              <a:rPr lang="en-US" altLang="ko-KR" sz="1800" dirty="0" smtClean="0"/>
              <a:t>When the command is like this:</a:t>
            </a:r>
          </a:p>
          <a:p>
            <a:pPr>
              <a:buFontTx/>
              <a:buChar char="-"/>
            </a:pPr>
            <a:r>
              <a:rPr lang="en-US" altLang="ko-KR" sz="1800" dirty="0" smtClean="0"/>
              <a:t>Forward :  stop </a:t>
            </a:r>
            <a:r>
              <a:rPr lang="ko-KR" altLang="en-US" sz="1800" dirty="0" smtClean="0"/>
              <a:t>→ </a:t>
            </a:r>
            <a:r>
              <a:rPr lang="en-US" altLang="ko-KR" sz="1800" dirty="0" smtClean="0"/>
              <a:t>Forward    / Forward </a:t>
            </a:r>
            <a:r>
              <a:rPr lang="ko-KR" altLang="en-US" sz="1800" dirty="0" smtClean="0"/>
              <a:t>→ </a:t>
            </a:r>
            <a:r>
              <a:rPr lang="en-US" altLang="ko-KR" sz="1800" dirty="0" smtClean="0"/>
              <a:t>Forward </a:t>
            </a:r>
          </a:p>
          <a:p>
            <a:pPr marL="0" indent="0">
              <a:buNone/>
            </a:pPr>
            <a:r>
              <a:rPr lang="en-US" altLang="ko-KR" sz="1800" dirty="0"/>
              <a:t> </a:t>
            </a:r>
            <a:r>
              <a:rPr lang="en-US" altLang="ko-KR" sz="1800" dirty="0" smtClean="0"/>
              <a:t>                     / backward </a:t>
            </a:r>
            <a:r>
              <a:rPr lang="ko-KR" altLang="en-US" sz="1800" dirty="0" smtClean="0"/>
              <a:t>→ </a:t>
            </a:r>
            <a:r>
              <a:rPr lang="en-US" altLang="ko-KR" sz="1800" dirty="0" smtClean="0"/>
              <a:t>Forward </a:t>
            </a:r>
          </a:p>
          <a:p>
            <a:pPr>
              <a:buFontTx/>
              <a:buChar char="-"/>
            </a:pPr>
            <a:r>
              <a:rPr lang="en-US" altLang="ko-KR" sz="1800" dirty="0" smtClean="0"/>
              <a:t>Backward </a:t>
            </a:r>
            <a:r>
              <a:rPr lang="en-US" altLang="ko-KR" sz="1800" dirty="0"/>
              <a:t>:  stop </a:t>
            </a:r>
            <a:r>
              <a:rPr lang="ko-KR" altLang="en-US" sz="1800" dirty="0"/>
              <a:t>→ </a:t>
            </a:r>
            <a:r>
              <a:rPr lang="ko-KR" altLang="en-US" sz="1800" dirty="0" smtClean="0"/>
              <a:t> </a:t>
            </a:r>
            <a:r>
              <a:rPr lang="en-US" altLang="ko-KR" sz="1800" dirty="0" smtClean="0"/>
              <a:t>Backward    </a:t>
            </a:r>
            <a:r>
              <a:rPr lang="en-US" altLang="ko-KR" sz="1800" dirty="0"/>
              <a:t>/ Forward </a:t>
            </a:r>
            <a:r>
              <a:rPr lang="ko-KR" altLang="en-US" sz="1800" dirty="0"/>
              <a:t>→ </a:t>
            </a:r>
            <a:r>
              <a:rPr lang="en-US" altLang="ko-KR" sz="1800" dirty="0"/>
              <a:t>Back</a:t>
            </a:r>
            <a:r>
              <a:rPr lang="en-US" altLang="ko-KR" sz="1800" dirty="0" smtClean="0"/>
              <a:t>ward </a:t>
            </a:r>
            <a:endParaRPr lang="en-US" altLang="ko-KR" sz="1800" dirty="0"/>
          </a:p>
          <a:p>
            <a:pPr marL="0" indent="0">
              <a:buNone/>
            </a:pPr>
            <a:r>
              <a:rPr lang="en-US" altLang="ko-KR" sz="1800" dirty="0"/>
              <a:t>                      / backward </a:t>
            </a:r>
            <a:r>
              <a:rPr lang="ko-KR" altLang="en-US" sz="1800" dirty="0"/>
              <a:t>→ </a:t>
            </a:r>
            <a:r>
              <a:rPr lang="en-US" altLang="ko-KR" sz="1800" dirty="0"/>
              <a:t>Back</a:t>
            </a:r>
            <a:r>
              <a:rPr lang="en-US" altLang="ko-KR" sz="1800" dirty="0" smtClean="0"/>
              <a:t>ward </a:t>
            </a:r>
            <a:endParaRPr lang="en-US" altLang="ko-KR" sz="1800" dirty="0"/>
          </a:p>
          <a:p>
            <a:pPr>
              <a:buFontTx/>
              <a:buChar char="-"/>
            </a:pPr>
            <a:r>
              <a:rPr lang="en-US" altLang="ko-KR" sz="1800" dirty="0" smtClean="0"/>
              <a:t>Left </a:t>
            </a:r>
            <a:r>
              <a:rPr lang="en-US" altLang="ko-KR" sz="1800" dirty="0"/>
              <a:t>:  </a:t>
            </a:r>
            <a:r>
              <a:rPr lang="en-US" altLang="ko-KR" sz="1800" dirty="0" smtClean="0"/>
              <a:t>Forwarding </a:t>
            </a:r>
            <a:r>
              <a:rPr lang="ko-KR" altLang="en-US" sz="1800" dirty="0"/>
              <a:t>→  </a:t>
            </a:r>
            <a:r>
              <a:rPr lang="en-US" altLang="ko-KR" sz="1800" dirty="0" smtClean="0"/>
              <a:t>decrease only left motor</a:t>
            </a:r>
          </a:p>
          <a:p>
            <a:pPr marL="0" indent="0">
              <a:buNone/>
            </a:pPr>
            <a:r>
              <a:rPr lang="en-US" altLang="ko-KR" sz="1800" dirty="0"/>
              <a:t> </a:t>
            </a:r>
            <a:r>
              <a:rPr lang="en-US" altLang="ko-KR" sz="1800" dirty="0" smtClean="0"/>
              <a:t>               </a:t>
            </a:r>
            <a:r>
              <a:rPr lang="en-US" altLang="ko-KR" sz="1800" dirty="0"/>
              <a:t>/ </a:t>
            </a:r>
            <a:r>
              <a:rPr lang="en-US" altLang="ko-KR" sz="1800" dirty="0" smtClean="0"/>
              <a:t> </a:t>
            </a:r>
            <a:r>
              <a:rPr lang="en-US" altLang="ko-KR" sz="1800" dirty="0" err="1" smtClean="0"/>
              <a:t>Backwarding</a:t>
            </a:r>
            <a:r>
              <a:rPr lang="en-US" altLang="ko-KR" sz="1800" dirty="0" smtClean="0"/>
              <a:t> </a:t>
            </a:r>
            <a:r>
              <a:rPr lang="ko-KR" altLang="en-US" sz="1800" dirty="0" smtClean="0"/>
              <a:t>→ </a:t>
            </a:r>
            <a:r>
              <a:rPr lang="en-US" altLang="ko-KR" sz="1800" dirty="0" smtClean="0"/>
              <a:t>decrease only right motor  </a:t>
            </a:r>
            <a:endParaRPr lang="en-US" altLang="ko-KR" sz="1800" dirty="0"/>
          </a:p>
          <a:p>
            <a:pPr>
              <a:buFontTx/>
              <a:buChar char="-"/>
            </a:pPr>
            <a:r>
              <a:rPr lang="en-US" altLang="ko-KR" sz="1800" dirty="0" smtClean="0"/>
              <a:t>Right </a:t>
            </a:r>
            <a:r>
              <a:rPr lang="en-US" altLang="ko-KR" sz="1800" dirty="0"/>
              <a:t>:  Forwarding </a:t>
            </a:r>
            <a:r>
              <a:rPr lang="ko-KR" altLang="en-US" sz="1800" dirty="0"/>
              <a:t>→  </a:t>
            </a:r>
            <a:r>
              <a:rPr lang="en-US" altLang="ko-KR" sz="1800" dirty="0"/>
              <a:t>decrease only </a:t>
            </a:r>
            <a:r>
              <a:rPr lang="en-US" altLang="ko-KR" sz="1800" dirty="0" smtClean="0"/>
              <a:t>right </a:t>
            </a:r>
            <a:r>
              <a:rPr lang="en-US" altLang="ko-KR" sz="1800" dirty="0"/>
              <a:t>motor</a:t>
            </a:r>
          </a:p>
          <a:p>
            <a:pPr marL="0" indent="0">
              <a:buNone/>
            </a:pPr>
            <a:r>
              <a:rPr lang="en-US" altLang="ko-KR" sz="1800" dirty="0"/>
              <a:t>                /  </a:t>
            </a:r>
            <a:r>
              <a:rPr lang="en-US" altLang="ko-KR" sz="1800" dirty="0" err="1"/>
              <a:t>Backwarding</a:t>
            </a:r>
            <a:r>
              <a:rPr lang="en-US" altLang="ko-KR" sz="1800" dirty="0"/>
              <a:t> </a:t>
            </a:r>
            <a:r>
              <a:rPr lang="ko-KR" altLang="en-US" sz="1800" dirty="0"/>
              <a:t>→ </a:t>
            </a:r>
            <a:r>
              <a:rPr lang="en-US" altLang="ko-KR" sz="1800" dirty="0"/>
              <a:t>decrease only </a:t>
            </a:r>
            <a:r>
              <a:rPr lang="en-US" altLang="ko-KR" sz="1800" dirty="0" smtClean="0"/>
              <a:t>left </a:t>
            </a:r>
            <a:r>
              <a:rPr lang="en-US" altLang="ko-KR" sz="1800" dirty="0"/>
              <a:t>motor  </a:t>
            </a:r>
          </a:p>
          <a:p>
            <a:pPr marL="0" indent="0">
              <a:buNone/>
            </a:pPr>
            <a:endParaRPr lang="en-US" altLang="ko-KR" sz="1800" dirty="0" smtClean="0"/>
          </a:p>
          <a:p>
            <a:pPr marL="0" indent="0">
              <a:buNone/>
            </a:pPr>
            <a:endParaRPr lang="en-US" altLang="ko-KR" sz="1800" dirty="0"/>
          </a:p>
          <a:p>
            <a:pPr>
              <a:buFontTx/>
              <a:buChar char="-"/>
            </a:pPr>
            <a:endParaRPr lang="en-US" altLang="ko-KR" dirty="0" smtClean="0"/>
          </a:p>
        </p:txBody>
      </p:sp>
    </p:spTree>
    <p:extLst>
      <p:ext uri="{BB962C8B-B14F-4D97-AF65-F5344CB8AC3E}">
        <p14:creationId xmlns:p14="http://schemas.microsoft.com/office/powerpoint/2010/main" val="3535969606"/>
      </p:ext>
    </p:extLst>
  </p:cSld>
  <p:clrMapOvr>
    <a:masterClrMapping/>
  </p:clrMapOvr>
</p:sld>
</file>

<file path=ppt/theme/theme1.xml><?xml version="1.0" encoding="utf-8"?>
<a:theme xmlns:a="http://schemas.openxmlformats.org/drawingml/2006/main" name="Default Design">
  <a:themeElements>
    <a:clrScheme name="">
      <a:dk1>
        <a:srgbClr val="183883"/>
      </a:dk1>
      <a:lt1>
        <a:srgbClr val="FFFFFF"/>
      </a:lt1>
      <a:dk2>
        <a:srgbClr val="183883"/>
      </a:dk2>
      <a:lt2>
        <a:srgbClr val="808080"/>
      </a:lt2>
      <a:accent1>
        <a:srgbClr val="D4E3F7"/>
      </a:accent1>
      <a:accent2>
        <a:srgbClr val="0067AF"/>
      </a:accent2>
      <a:accent3>
        <a:srgbClr val="FFFFFF"/>
      </a:accent3>
      <a:accent4>
        <a:srgbClr val="132E6F"/>
      </a:accent4>
      <a:accent5>
        <a:srgbClr val="E6EFFA"/>
      </a:accent5>
      <a:accent6>
        <a:srgbClr val="005D9E"/>
      </a:accent6>
      <a:hlink>
        <a:srgbClr val="365B91"/>
      </a:hlink>
      <a:folHlink>
        <a:srgbClr val="0099A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altLang="en-US" sz="1000" b="1"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altLang="en-US" sz="1000" b="1"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183883"/>
        </a:dk1>
        <a:lt1>
          <a:srgbClr val="FFFFFF"/>
        </a:lt1>
        <a:dk2>
          <a:srgbClr val="000000"/>
        </a:dk2>
        <a:lt2>
          <a:srgbClr val="808080"/>
        </a:lt2>
        <a:accent1>
          <a:srgbClr val="BBE0E3"/>
        </a:accent1>
        <a:accent2>
          <a:srgbClr val="333399"/>
        </a:accent2>
        <a:accent3>
          <a:srgbClr val="FFFFFF"/>
        </a:accent3>
        <a:accent4>
          <a:srgbClr val="132E6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83883"/>
        </a:dk1>
        <a:lt1>
          <a:srgbClr val="FFFFFF"/>
        </a:lt1>
        <a:dk2>
          <a:srgbClr val="000000"/>
        </a:dk2>
        <a:lt2>
          <a:srgbClr val="808080"/>
        </a:lt2>
        <a:accent1>
          <a:srgbClr val="D4E3F7"/>
        </a:accent1>
        <a:accent2>
          <a:srgbClr val="333399"/>
        </a:accent2>
        <a:accent3>
          <a:srgbClr val="FFFFFF"/>
        </a:accent3>
        <a:accent4>
          <a:srgbClr val="132E6F"/>
        </a:accent4>
        <a:accent5>
          <a:srgbClr val="E6EF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183883"/>
        </a:dk1>
        <a:lt1>
          <a:srgbClr val="FFFFFF"/>
        </a:lt1>
        <a:dk2>
          <a:srgbClr val="183883"/>
        </a:dk2>
        <a:lt2>
          <a:srgbClr val="808080"/>
        </a:lt2>
        <a:accent1>
          <a:srgbClr val="D4E3F7"/>
        </a:accent1>
        <a:accent2>
          <a:srgbClr val="333399"/>
        </a:accent2>
        <a:accent3>
          <a:srgbClr val="FFFFFF"/>
        </a:accent3>
        <a:accent4>
          <a:srgbClr val="132E6F"/>
        </a:accent4>
        <a:accent5>
          <a:srgbClr val="E6EF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183883"/>
        </a:dk1>
        <a:lt1>
          <a:srgbClr val="FFFFFF"/>
        </a:lt1>
        <a:dk2>
          <a:srgbClr val="183883"/>
        </a:dk2>
        <a:lt2>
          <a:srgbClr val="808080"/>
        </a:lt2>
        <a:accent1>
          <a:srgbClr val="D4E3F7"/>
        </a:accent1>
        <a:accent2>
          <a:srgbClr val="0067AF"/>
        </a:accent2>
        <a:accent3>
          <a:srgbClr val="FFFFFF"/>
        </a:accent3>
        <a:accent4>
          <a:srgbClr val="132E6F"/>
        </a:accent4>
        <a:accent5>
          <a:srgbClr val="E6EFFA"/>
        </a:accent5>
        <a:accent6>
          <a:srgbClr val="005D9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1482</Words>
  <Application>Microsoft Office PowerPoint</Application>
  <PresentationFormat>화면 슬라이드 쇼(4:3)</PresentationFormat>
  <Paragraphs>161</Paragraphs>
  <Slides>24</Slides>
  <Notes>20</Notes>
  <HiddenSlides>0</HiddenSlides>
  <MMClips>3</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24</vt:i4>
      </vt:variant>
    </vt:vector>
  </HeadingPairs>
  <TitlesOfParts>
    <vt:vector size="30" baseType="lpstr">
      <vt:lpstr>맑은 고딕</vt:lpstr>
      <vt:lpstr>Arial</vt:lpstr>
      <vt:lpstr>Calibri</vt:lpstr>
      <vt:lpstr>Verdana</vt:lpstr>
      <vt:lpstr>Wingdings</vt:lpstr>
      <vt:lpstr>Default Design</vt:lpstr>
      <vt:lpstr> Build &amp; Control                     a rolling robot                 Wonchul Kim &amp; Chan Sagong                           School of Electrical &amp; Elentronic Engineering,                           Yonsei University, Seoul, Korea </vt:lpstr>
      <vt:lpstr>What is a rolling robot?</vt:lpstr>
      <vt:lpstr>How to build</vt:lpstr>
      <vt:lpstr>How to build – Make a hardware</vt:lpstr>
      <vt:lpstr>How to build – Make a hardware</vt:lpstr>
      <vt:lpstr>How to build – Make a hardware</vt:lpstr>
      <vt:lpstr>How to build – Make a hardware</vt:lpstr>
      <vt:lpstr>How to build</vt:lpstr>
      <vt:lpstr>How to build -  Acc/Dec control of DC Motor</vt:lpstr>
      <vt:lpstr>How to build -  Acc/Dec control of DC Motor</vt:lpstr>
      <vt:lpstr>How to build</vt:lpstr>
      <vt:lpstr>How to build</vt:lpstr>
      <vt:lpstr>How to build - Mechanism of Cheetah’s tail </vt:lpstr>
      <vt:lpstr>How to build - Mechanism of Cheetah’s tail </vt:lpstr>
      <vt:lpstr>How to build - Mechanism of Cheetah’s tail </vt:lpstr>
      <vt:lpstr>How to control</vt:lpstr>
      <vt:lpstr>How to control</vt:lpstr>
      <vt:lpstr>How to control</vt:lpstr>
      <vt:lpstr>How to control</vt:lpstr>
      <vt:lpstr>How to control</vt:lpstr>
      <vt:lpstr>How to control</vt:lpstr>
      <vt:lpstr>How to control</vt:lpstr>
      <vt:lpstr>PowerPoint 프레젠테이션</vt:lpstr>
      <vt:lpstr>PowerPoint 프레젠테이션</vt:lpstr>
    </vt:vector>
  </TitlesOfParts>
  <Company>Presentation Magazine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2 Template</dc:title>
  <dc:creator>Presentation Magazine</dc:creator>
  <cp:lastModifiedBy>onedang2</cp:lastModifiedBy>
  <cp:revision>55</cp:revision>
  <dcterms:created xsi:type="dcterms:W3CDTF">2005-02-28T14:06:28Z</dcterms:created>
  <dcterms:modified xsi:type="dcterms:W3CDTF">2015-05-29T04:56:42Z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Presentation Helper</vt:lpwstr>
  </property>
</Properties>
</file>